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2087374"/>
          </a:xfrm>
          <a:prstGeom prst="rect">
            <a:avLst/>
          </a:prstGeom>
          <a:solidFill>
            <a:srgbClr val="F6F1E7"/>
          </a:solidFill>
          <a:ln/>
        </p:spPr>
      </p:sp>
      <p:sp>
        <p:nvSpPr>
          <p:cNvPr id="3" name="Shape 1"/>
          <p:cNvSpPr/>
          <p:nvPr/>
        </p:nvSpPr>
        <p:spPr>
          <a:xfrm>
            <a:off x="1143000" y="91440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485900" y="933450"/>
            <a:ext cx="1117774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2698924" y="1004887"/>
            <a:ext cx="28575" cy="28575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2898949" y="933450"/>
            <a:ext cx="362683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 PROPOSAL FOR MASTERY SCHOOL OF MUSIC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123950"/>
            <a:ext cx="729919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PROPOSAL · GROWTH PLAN · 2026</a:t>
            </a:r>
            <a:endParaRPr lang="en-US" sz="975" dirty="0"/>
          </a:p>
        </p:txBody>
      </p:sp>
      <p:sp>
        <p:nvSpPr>
          <p:cNvPr id="8" name="Text 6"/>
          <p:cNvSpPr/>
          <p:nvPr/>
        </p:nvSpPr>
        <p:spPr>
          <a:xfrm>
            <a:off x="1143000" y="1557338"/>
            <a:ext cx="7299198" cy="7033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9000" spc="-108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growth operating system for </a:t>
            </a:r>
            <a:pPr algn="l" indent="0" marL="0">
              <a:lnSpc>
                <a:spcPct val="102000"/>
              </a:lnSpc>
              <a:buNone/>
            </a:pPr>
            <a:r>
              <a:rPr lang="en-US" sz="9000" i="1" spc="-108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Mastery School of Music</a:t>
            </a:r>
            <a:pPr algn="l" indent="0" marL="0">
              <a:lnSpc>
                <a:spcPct val="102000"/>
              </a:lnSpc>
              <a:buNone/>
            </a:pPr>
            <a:r>
              <a:rPr lang="en-US" sz="9000" spc="-108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9000" dirty="0"/>
          </a:p>
        </p:txBody>
      </p:sp>
      <p:sp>
        <p:nvSpPr>
          <p:cNvPr id="9" name="Shape 7"/>
          <p:cNvSpPr/>
          <p:nvPr/>
        </p:nvSpPr>
        <p:spPr>
          <a:xfrm>
            <a:off x="1143000" y="8895308"/>
            <a:ext cx="609600" cy="9525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10" name="Text 8"/>
          <p:cNvSpPr/>
          <p:nvPr/>
        </p:nvSpPr>
        <p:spPr>
          <a:xfrm>
            <a:off x="1143000" y="9171533"/>
            <a:ext cx="6278880" cy="142666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2700" i="1" dirty="0">
                <a:solidFill>
                  <a:srgbClr val="2A2825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Website, enrollment, scheduling, payment, parent experience, and automation — designed as one system.</a:t>
            </a:r>
            <a:endParaRPr lang="en-US" sz="2700" dirty="0"/>
          </a:p>
        </p:txBody>
      </p:sp>
      <p:sp>
        <p:nvSpPr>
          <p:cNvPr id="11" name="Text 9"/>
          <p:cNvSpPr/>
          <p:nvPr/>
        </p:nvSpPr>
        <p:spPr>
          <a:xfrm>
            <a:off x="1143000" y="10560100"/>
            <a:ext cx="157690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PREPARED BY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1143000" y="10807750"/>
            <a:ext cx="1576908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143000" y="11150650"/>
            <a:ext cx="157690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DBA of MGAC AI LTD.</a:t>
            </a:r>
            <a:endParaRPr lang="en-US" sz="1275" dirty="0"/>
          </a:p>
        </p:txBody>
      </p:sp>
      <p:sp>
        <p:nvSpPr>
          <p:cNvPr id="14" name="Text 12"/>
          <p:cNvSpPr/>
          <p:nvPr/>
        </p:nvSpPr>
        <p:spPr>
          <a:xfrm>
            <a:off x="5540995" y="10560100"/>
            <a:ext cx="268860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PREPARED FOR</a:t>
            </a:r>
            <a:endParaRPr lang="en-US" sz="975" dirty="0"/>
          </a:p>
        </p:txBody>
      </p:sp>
      <p:sp>
        <p:nvSpPr>
          <p:cNvPr id="15" name="Text 13"/>
          <p:cNvSpPr/>
          <p:nvPr/>
        </p:nvSpPr>
        <p:spPr>
          <a:xfrm>
            <a:off x="5540995" y="10807750"/>
            <a:ext cx="268860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Mastery School of Music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540995" y="11150650"/>
            <a:ext cx="268860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Vancouver, BC</a:t>
            </a:r>
            <a:endParaRPr lang="en-US" sz="1275" dirty="0"/>
          </a:p>
        </p:txBody>
      </p:sp>
      <p:sp>
        <p:nvSpPr>
          <p:cNvPr id="17" name="Shape 15"/>
          <p:cNvSpPr/>
          <p:nvPr/>
        </p:nvSpPr>
        <p:spPr>
          <a:xfrm>
            <a:off x="9144000" y="0"/>
            <a:ext cx="9144000" cy="12087374"/>
          </a:xfrm>
          <a:prstGeom prst="rect">
            <a:avLst/>
          </a:prstGeom>
          <a:solidFill>
            <a:srgbClr val="1A1815"/>
          </a:solidFill>
          <a:ln/>
        </p:spPr>
      </p:sp>
      <p:sp>
        <p:nvSpPr>
          <p:cNvPr id="18" name="Shape 16"/>
          <p:cNvSpPr/>
          <p:nvPr/>
        </p:nvSpPr>
        <p:spPr>
          <a:xfrm>
            <a:off x="9144000" y="0"/>
            <a:ext cx="9144000" cy="12087374"/>
          </a:xfrm>
          <a:prstGeom prst="rect">
            <a:avLst/>
          </a:prstGeom>
          <a:solidFill>
            <a:srgbClr val="1B1A17">
              <a:alpha val="5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9753600" y="762000"/>
            <a:ext cx="800557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7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VOL. I · GROWTH PLAN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9753600" y="1123950"/>
            <a:ext cx="5297805" cy="16838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600" i="1" spc="-18" kern="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“The instrument is excellent. The score around it should match.”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9753600" y="11306324"/>
            <a:ext cx="225206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A. PIANO · STEINWAY DETAIL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16989103" y="11306324"/>
            <a:ext cx="76549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PLATE 01</a:t>
            </a:r>
            <a:endParaRPr lang="en-US" sz="9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2700716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ADMIN &amp; TEACHER WORKFLOW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4605397" y="923925"/>
            <a:ext cx="58288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10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5378782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5683582" y="923925"/>
            <a:ext cx="153761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STAFF EXPERIENCE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Less manual work for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staff and teachers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3039591"/>
            <a:ext cx="530455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ADMIN GETS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1143000" y="3363441"/>
            <a:ext cx="5304550" cy="43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single pane for the front office.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1143000" y="4062561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1" name="Text 9"/>
          <p:cNvSpPr/>
          <p:nvPr/>
        </p:nvSpPr>
        <p:spPr>
          <a:xfrm>
            <a:off x="1143000" y="4243536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1600200" y="4243536"/>
            <a:ext cx="483363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Lead pipeline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1143000" y="4757886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4" name="Text 12"/>
          <p:cNvSpPr/>
          <p:nvPr/>
        </p:nvSpPr>
        <p:spPr>
          <a:xfrm>
            <a:off x="1143000" y="4938861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975" dirty="0"/>
          </a:p>
        </p:txBody>
      </p:sp>
      <p:sp>
        <p:nvSpPr>
          <p:cNvPr id="15" name="Text 13"/>
          <p:cNvSpPr/>
          <p:nvPr/>
        </p:nvSpPr>
        <p:spPr>
          <a:xfrm>
            <a:off x="1600200" y="4938861"/>
            <a:ext cx="483363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Trial status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1143000" y="5453211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7" name="Text 15"/>
          <p:cNvSpPr/>
          <p:nvPr/>
        </p:nvSpPr>
        <p:spPr>
          <a:xfrm>
            <a:off x="1143000" y="5634186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1600200" y="5634186"/>
            <a:ext cx="483363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Student registration status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1143000" y="6148536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0" name="Text 18"/>
          <p:cNvSpPr/>
          <p:nvPr/>
        </p:nvSpPr>
        <p:spPr>
          <a:xfrm>
            <a:off x="1143000" y="6329511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21" name="Text 19"/>
          <p:cNvSpPr/>
          <p:nvPr/>
        </p:nvSpPr>
        <p:spPr>
          <a:xfrm>
            <a:off x="1600200" y="6329511"/>
            <a:ext cx="483363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Payment reminders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1143000" y="6843861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3" name="Text 21"/>
          <p:cNvSpPr/>
          <p:nvPr/>
        </p:nvSpPr>
        <p:spPr>
          <a:xfrm>
            <a:off x="1143000" y="7024836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975" dirty="0"/>
          </a:p>
        </p:txBody>
      </p:sp>
      <p:sp>
        <p:nvSpPr>
          <p:cNvPr id="24" name="Text 22"/>
          <p:cNvSpPr/>
          <p:nvPr/>
        </p:nvSpPr>
        <p:spPr>
          <a:xfrm>
            <a:off x="1600200" y="7024836"/>
            <a:ext cx="483363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Scheduling overview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1143000" y="8234511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6" name="Shape 24"/>
          <p:cNvSpPr/>
          <p:nvPr/>
        </p:nvSpPr>
        <p:spPr>
          <a:xfrm>
            <a:off x="1143000" y="7539186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7" name="Text 25"/>
          <p:cNvSpPr/>
          <p:nvPr/>
        </p:nvSpPr>
        <p:spPr>
          <a:xfrm>
            <a:off x="1143000" y="7720161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975" dirty="0"/>
          </a:p>
        </p:txBody>
      </p:sp>
      <p:sp>
        <p:nvSpPr>
          <p:cNvPr id="28" name="Text 26"/>
          <p:cNvSpPr/>
          <p:nvPr/>
        </p:nvSpPr>
        <p:spPr>
          <a:xfrm>
            <a:off x="1600200" y="7720161"/>
            <a:ext cx="483363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Weekly revenue &amp; conversion report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6826448" y="3039591"/>
            <a:ext cx="530455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TEACHERS GET</a:t>
            </a:r>
            <a:endParaRPr lang="en-US" sz="975" dirty="0"/>
          </a:p>
        </p:txBody>
      </p:sp>
      <p:sp>
        <p:nvSpPr>
          <p:cNvPr id="30" name="Text 28"/>
          <p:cNvSpPr/>
          <p:nvPr/>
        </p:nvSpPr>
        <p:spPr>
          <a:xfrm>
            <a:off x="6826448" y="3363441"/>
            <a:ext cx="5304550" cy="43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focused view of their week.</a:t>
            </a:r>
            <a:endParaRPr lang="en-US" sz="2700" dirty="0"/>
          </a:p>
        </p:txBody>
      </p:sp>
      <p:sp>
        <p:nvSpPr>
          <p:cNvPr id="31" name="Shape 29"/>
          <p:cNvSpPr/>
          <p:nvPr/>
        </p:nvSpPr>
        <p:spPr>
          <a:xfrm>
            <a:off x="6826448" y="4062561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2" name="Text 30"/>
          <p:cNvSpPr/>
          <p:nvPr/>
        </p:nvSpPr>
        <p:spPr>
          <a:xfrm>
            <a:off x="6826448" y="4243536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975" dirty="0"/>
          </a:p>
        </p:txBody>
      </p:sp>
      <p:sp>
        <p:nvSpPr>
          <p:cNvPr id="33" name="Text 31"/>
          <p:cNvSpPr/>
          <p:nvPr/>
        </p:nvSpPr>
        <p:spPr>
          <a:xfrm>
            <a:off x="7283648" y="4243536"/>
            <a:ext cx="483363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Schedule view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6826448" y="4757886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5" name="Text 33"/>
          <p:cNvSpPr/>
          <p:nvPr/>
        </p:nvSpPr>
        <p:spPr>
          <a:xfrm>
            <a:off x="6826448" y="4938861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975" dirty="0"/>
          </a:p>
        </p:txBody>
      </p:sp>
      <p:sp>
        <p:nvSpPr>
          <p:cNvPr id="36" name="Text 34"/>
          <p:cNvSpPr/>
          <p:nvPr/>
        </p:nvSpPr>
        <p:spPr>
          <a:xfrm>
            <a:off x="7283648" y="4938861"/>
            <a:ext cx="483363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Student notes</a:t>
            </a:r>
            <a:endParaRPr lang="en-US" sz="1800" dirty="0"/>
          </a:p>
        </p:txBody>
      </p:sp>
      <p:sp>
        <p:nvSpPr>
          <p:cNvPr id="37" name="Shape 35"/>
          <p:cNvSpPr/>
          <p:nvPr/>
        </p:nvSpPr>
        <p:spPr>
          <a:xfrm>
            <a:off x="6826448" y="5453211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8" name="Text 36"/>
          <p:cNvSpPr/>
          <p:nvPr/>
        </p:nvSpPr>
        <p:spPr>
          <a:xfrm>
            <a:off x="6826448" y="5634186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975" dirty="0"/>
          </a:p>
        </p:txBody>
      </p:sp>
      <p:sp>
        <p:nvSpPr>
          <p:cNvPr id="39" name="Text 37"/>
          <p:cNvSpPr/>
          <p:nvPr/>
        </p:nvSpPr>
        <p:spPr>
          <a:xfrm>
            <a:off x="7283648" y="5634186"/>
            <a:ext cx="483363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Attendance &amp; lesson status</a:t>
            </a:r>
            <a:endParaRPr lang="en-US" sz="1800" dirty="0"/>
          </a:p>
        </p:txBody>
      </p:sp>
      <p:sp>
        <p:nvSpPr>
          <p:cNvPr id="40" name="Shape 38"/>
          <p:cNvSpPr/>
          <p:nvPr/>
        </p:nvSpPr>
        <p:spPr>
          <a:xfrm>
            <a:off x="6826448" y="6148536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41" name="Text 39"/>
          <p:cNvSpPr/>
          <p:nvPr/>
        </p:nvSpPr>
        <p:spPr>
          <a:xfrm>
            <a:off x="6826448" y="6329511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42" name="Text 40"/>
          <p:cNvSpPr/>
          <p:nvPr/>
        </p:nvSpPr>
        <p:spPr>
          <a:xfrm>
            <a:off x="7283648" y="6329511"/>
            <a:ext cx="483363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Makeup-lesson visibility</a:t>
            </a:r>
            <a:endParaRPr lang="en-US" sz="1800" dirty="0"/>
          </a:p>
        </p:txBody>
      </p:sp>
      <p:sp>
        <p:nvSpPr>
          <p:cNvPr id="43" name="Shape 41"/>
          <p:cNvSpPr/>
          <p:nvPr/>
        </p:nvSpPr>
        <p:spPr>
          <a:xfrm>
            <a:off x="6826448" y="7539186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44" name="Shape 42"/>
          <p:cNvSpPr/>
          <p:nvPr/>
        </p:nvSpPr>
        <p:spPr>
          <a:xfrm>
            <a:off x="6826448" y="6843861"/>
            <a:ext cx="515004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45" name="Text 43"/>
          <p:cNvSpPr/>
          <p:nvPr/>
        </p:nvSpPr>
        <p:spPr>
          <a:xfrm>
            <a:off x="6826448" y="7024836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975" dirty="0"/>
          </a:p>
        </p:txBody>
      </p:sp>
      <p:sp>
        <p:nvSpPr>
          <p:cNvPr id="46" name="Text 44"/>
          <p:cNvSpPr/>
          <p:nvPr/>
        </p:nvSpPr>
        <p:spPr>
          <a:xfrm>
            <a:off x="7283648" y="7024836"/>
            <a:ext cx="483363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Basic communication workflow</a:t>
            </a:r>
            <a:endParaRPr lang="en-US" sz="1800" dirty="0"/>
          </a:p>
        </p:txBody>
      </p:sp>
      <p:sp>
        <p:nvSpPr>
          <p:cNvPr id="47" name="Shape 45"/>
          <p:cNvSpPr/>
          <p:nvPr/>
        </p:nvSpPr>
        <p:spPr>
          <a:xfrm>
            <a:off x="12509897" y="3039591"/>
            <a:ext cx="4635029" cy="6333009"/>
          </a:xfrm>
          <a:prstGeom prst="rect">
            <a:avLst/>
          </a:prstGeom>
          <a:solidFill>
            <a:srgbClr val="6E1F2A"/>
          </a:solidFill>
          <a:ln/>
        </p:spPr>
      </p:sp>
      <p:sp>
        <p:nvSpPr>
          <p:cNvPr id="48" name="Text 46"/>
          <p:cNvSpPr/>
          <p:nvPr/>
        </p:nvSpPr>
        <p:spPr>
          <a:xfrm>
            <a:off x="12967097" y="3572991"/>
            <a:ext cx="383224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90-DAY TARGET</a:t>
            </a:r>
            <a:endParaRPr lang="en-US" sz="975" dirty="0"/>
          </a:p>
        </p:txBody>
      </p:sp>
      <p:sp>
        <p:nvSpPr>
          <p:cNvPr id="49" name="Text 47"/>
          <p:cNvSpPr/>
          <p:nvPr/>
        </p:nvSpPr>
        <p:spPr>
          <a:xfrm>
            <a:off x="12967097" y="4011141"/>
            <a:ext cx="3832248" cy="1371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−30%</a:t>
            </a:r>
            <a:endParaRPr lang="en-US" sz="10500" dirty="0"/>
          </a:p>
        </p:txBody>
      </p:sp>
      <p:sp>
        <p:nvSpPr>
          <p:cNvPr id="50" name="Text 48"/>
          <p:cNvSpPr/>
          <p:nvPr/>
        </p:nvSpPr>
        <p:spPr>
          <a:xfrm>
            <a:off x="12967097" y="5573241"/>
            <a:ext cx="3832248" cy="7581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2100" i="1" dirty="0">
                <a:solidFill>
                  <a:srgbClr val="F6F1E7">
                    <a:alpha val="8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reduction in repetitive admin work within 90 days.</a:t>
            </a:r>
            <a:endParaRPr lang="en-US" sz="2100" dirty="0"/>
          </a:p>
        </p:txBody>
      </p:sp>
      <p:sp>
        <p:nvSpPr>
          <p:cNvPr id="51" name="Text 49"/>
          <p:cNvSpPr/>
          <p:nvPr/>
        </p:nvSpPr>
        <p:spPr>
          <a:xfrm>
            <a:off x="12967097" y="8477250"/>
            <a:ext cx="3832248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i="1" spc="11" kern="0" dirty="0">
                <a:solidFill>
                  <a:srgbClr val="F6F1E7">
                    <a:alpha val="5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Estimated; validated against baseline measured in Weeks 1–2.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54" name="Text 52"/>
          <p:cNvSpPr/>
          <p:nvPr/>
        </p:nvSpPr>
        <p:spPr>
          <a:xfrm>
            <a:off x="15778014" y="9563100"/>
            <a:ext cx="144318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STAFF WORKFLOW</a:t>
            </a:r>
            <a:endParaRPr lang="en-US" sz="9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232856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AI &amp; AUTOMATION DESIGN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3930908" y="923925"/>
            <a:ext cx="55565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11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4677058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4981858" y="923925"/>
            <a:ext cx="223934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PRACTICAL · NOT FOR SHOW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Practical AI.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Not AI for show.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2734791"/>
            <a:ext cx="1079182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Each agent owns a specific job. Each automation has a clear trigger, action, and escalation path.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43000" y="3611091"/>
            <a:ext cx="74747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AI AGENTS</a:t>
            </a:r>
            <a:endParaRPr lang="en-US" sz="975" dirty="0"/>
          </a:p>
        </p:txBody>
      </p:sp>
      <p:sp>
        <p:nvSpPr>
          <p:cNvPr id="10" name="Shape 8"/>
          <p:cNvSpPr/>
          <p:nvPr/>
        </p:nvSpPr>
        <p:spPr>
          <a:xfrm>
            <a:off x="1143000" y="4011141"/>
            <a:ext cx="7257083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1" name="Text 9"/>
          <p:cNvSpPr/>
          <p:nvPr/>
        </p:nvSpPr>
        <p:spPr>
          <a:xfrm>
            <a:off x="1143000" y="4230216"/>
            <a:ext cx="685800" cy="61190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1981200" y="4230216"/>
            <a:ext cx="6611449" cy="3228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Inquiry Agent</a:t>
            </a:r>
            <a:endParaRPr lang="en-US" sz="1950" dirty="0"/>
          </a:p>
        </p:txBody>
      </p:sp>
      <p:sp>
        <p:nvSpPr>
          <p:cNvPr id="13" name="Text 11"/>
          <p:cNvSpPr/>
          <p:nvPr/>
        </p:nvSpPr>
        <p:spPr>
          <a:xfrm>
            <a:off x="1981200" y="4553099"/>
            <a:ext cx="6611449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Answers parent questions across the site &amp; messaging.</a:t>
            </a:r>
            <a:endParaRPr lang="en-US" sz="1275" dirty="0"/>
          </a:p>
        </p:txBody>
      </p:sp>
      <p:sp>
        <p:nvSpPr>
          <p:cNvPr id="14" name="Shape 12"/>
          <p:cNvSpPr/>
          <p:nvPr/>
        </p:nvSpPr>
        <p:spPr>
          <a:xfrm>
            <a:off x="1143000" y="5013573"/>
            <a:ext cx="7257083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5" name="Text 13"/>
          <p:cNvSpPr/>
          <p:nvPr/>
        </p:nvSpPr>
        <p:spPr>
          <a:xfrm>
            <a:off x="1143000" y="5232648"/>
            <a:ext cx="685800" cy="61190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1981200" y="5232648"/>
            <a:ext cx="6611449" cy="3228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Trial Booking Agent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1981200" y="5555531"/>
            <a:ext cx="6611449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Guides booking, captures intent, recommends teachers.</a:t>
            </a:r>
            <a:endParaRPr lang="en-US" sz="1275" dirty="0"/>
          </a:p>
        </p:txBody>
      </p:sp>
      <p:sp>
        <p:nvSpPr>
          <p:cNvPr id="18" name="Shape 16"/>
          <p:cNvSpPr/>
          <p:nvPr/>
        </p:nvSpPr>
        <p:spPr>
          <a:xfrm>
            <a:off x="1143000" y="6016005"/>
            <a:ext cx="7257083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9" name="Text 17"/>
          <p:cNvSpPr/>
          <p:nvPr/>
        </p:nvSpPr>
        <p:spPr>
          <a:xfrm>
            <a:off x="1143000" y="6235080"/>
            <a:ext cx="685800" cy="61190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1981200" y="6235080"/>
            <a:ext cx="6611449" cy="3228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Follow-up Agent</a:t>
            </a:r>
            <a:endParaRPr lang="en-US" sz="1950" dirty="0"/>
          </a:p>
        </p:txBody>
      </p:sp>
      <p:sp>
        <p:nvSpPr>
          <p:cNvPr id="21" name="Text 19"/>
          <p:cNvSpPr/>
          <p:nvPr/>
        </p:nvSpPr>
        <p:spPr>
          <a:xfrm>
            <a:off x="1981200" y="6557963"/>
            <a:ext cx="6611449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Sends post-trial messages, reminders, and re-engagement.</a:t>
            </a:r>
            <a:endParaRPr lang="en-US" sz="1275" dirty="0"/>
          </a:p>
        </p:txBody>
      </p:sp>
      <p:sp>
        <p:nvSpPr>
          <p:cNvPr id="22" name="Shape 20"/>
          <p:cNvSpPr/>
          <p:nvPr/>
        </p:nvSpPr>
        <p:spPr>
          <a:xfrm>
            <a:off x="1143000" y="8020869"/>
            <a:ext cx="7257083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3" name="Shape 21"/>
          <p:cNvSpPr/>
          <p:nvPr/>
        </p:nvSpPr>
        <p:spPr>
          <a:xfrm>
            <a:off x="1143000" y="7018437"/>
            <a:ext cx="7257083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4" name="Text 22"/>
          <p:cNvSpPr/>
          <p:nvPr/>
        </p:nvSpPr>
        <p:spPr>
          <a:xfrm>
            <a:off x="1143000" y="7237512"/>
            <a:ext cx="685800" cy="61190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25" name="Text 23"/>
          <p:cNvSpPr/>
          <p:nvPr/>
        </p:nvSpPr>
        <p:spPr>
          <a:xfrm>
            <a:off x="1981200" y="7237512"/>
            <a:ext cx="6611449" cy="3228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Admin Summary Agent</a:t>
            </a:r>
            <a:endParaRPr lang="en-US" sz="1950" dirty="0"/>
          </a:p>
        </p:txBody>
      </p:sp>
      <p:sp>
        <p:nvSpPr>
          <p:cNvPr id="26" name="Text 24"/>
          <p:cNvSpPr/>
          <p:nvPr/>
        </p:nvSpPr>
        <p:spPr>
          <a:xfrm>
            <a:off x="1981200" y="7560394"/>
            <a:ext cx="6611449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Summarizes leads, actions, and weekly performance for the owner.</a:t>
            </a:r>
            <a:endParaRPr lang="en-US" sz="1275" dirty="0"/>
          </a:p>
        </p:txBody>
      </p:sp>
      <p:sp>
        <p:nvSpPr>
          <p:cNvPr id="27" name="Shape 25"/>
          <p:cNvSpPr/>
          <p:nvPr/>
        </p:nvSpPr>
        <p:spPr>
          <a:xfrm>
            <a:off x="9162083" y="3611091"/>
            <a:ext cx="7982917" cy="5761509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590708" y="4001616"/>
            <a:ext cx="733943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AUTOMATION WORKFLOW EXAMPLES</a:t>
            </a:r>
            <a:endParaRPr lang="en-US" sz="975" dirty="0"/>
          </a:p>
        </p:txBody>
      </p:sp>
      <p:sp>
        <p:nvSpPr>
          <p:cNvPr id="29" name="Shape 27"/>
          <p:cNvSpPr/>
          <p:nvPr/>
        </p:nvSpPr>
        <p:spPr>
          <a:xfrm>
            <a:off x="9590708" y="4401666"/>
            <a:ext cx="907554" cy="319088"/>
          </a:xfrm>
          <a:prstGeom prst="rect">
            <a:avLst/>
          </a:prstGeom>
          <a:solidFill>
            <a:srgbClr val="FAF6EE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733583" y="4487391"/>
            <a:ext cx="698004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1B1A1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NEW LEAD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612562" y="4473104"/>
            <a:ext cx="20955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B5AEA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0860212" y="4401666"/>
            <a:ext cx="518964" cy="319088"/>
          </a:xfrm>
          <a:prstGeom prst="rect">
            <a:avLst/>
          </a:prstGeom>
          <a:solidFill>
            <a:srgbClr val="FAF6EE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1003087" y="4487391"/>
            <a:ext cx="309414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1B1A1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CRM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1493475" y="4473104"/>
            <a:ext cx="20955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B5AEA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11741125" y="4401666"/>
            <a:ext cx="1140768" cy="319088"/>
          </a:xfrm>
          <a:prstGeom prst="rect">
            <a:avLst/>
          </a:prstGeom>
          <a:ln w="9525">
            <a:solidFill>
              <a:srgbClr val="B08A3E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1884000" y="4487391"/>
            <a:ext cx="931218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 ALERT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9590708" y="4892204"/>
            <a:ext cx="1218456" cy="319088"/>
          </a:xfrm>
          <a:prstGeom prst="rect">
            <a:avLst/>
          </a:prstGeom>
          <a:solidFill>
            <a:srgbClr val="FAF6EE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9733583" y="4977929"/>
            <a:ext cx="1008906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1B1A1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TRIAL BOOKED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0923463" y="4963641"/>
            <a:ext cx="20955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B5AEA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11171113" y="4892204"/>
            <a:ext cx="1218456" cy="319088"/>
          </a:xfrm>
          <a:prstGeom prst="rect">
            <a:avLst/>
          </a:prstGeom>
          <a:solidFill>
            <a:srgbClr val="FAF6EE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1313988" y="4977929"/>
            <a:ext cx="1008906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1B1A1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CONFIRMATION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12503869" y="4963641"/>
            <a:ext cx="20955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B5AEA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12751519" y="4892204"/>
            <a:ext cx="907554" cy="319088"/>
          </a:xfrm>
          <a:prstGeom prst="rect">
            <a:avLst/>
          </a:prstGeom>
          <a:ln w="9525">
            <a:solidFill>
              <a:srgbClr val="B08A3E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2894394" y="4977929"/>
            <a:ext cx="698004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REMINDER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9590708" y="5382741"/>
            <a:ext cx="1451670" cy="319088"/>
          </a:xfrm>
          <a:prstGeom prst="rect">
            <a:avLst/>
          </a:prstGeom>
          <a:solidFill>
            <a:srgbClr val="FAF6EE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9733583" y="5468466"/>
            <a:ext cx="1242120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1B1A1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TRIAL COMPLETED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11156677" y="5454179"/>
            <a:ext cx="20955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B5AEA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11404327" y="5382741"/>
            <a:ext cx="1684809" cy="319088"/>
          </a:xfrm>
          <a:prstGeom prst="rect">
            <a:avLst/>
          </a:prstGeom>
          <a:ln w="9525">
            <a:solidFill>
              <a:srgbClr val="B08A3E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1547202" y="5468466"/>
            <a:ext cx="1475259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FOLLOW-UP SEQUENCE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9590708" y="5873279"/>
            <a:ext cx="1995711" cy="319088"/>
          </a:xfrm>
          <a:prstGeom prst="rect">
            <a:avLst/>
          </a:prstGeom>
          <a:solidFill>
            <a:srgbClr val="FAF6EE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9733583" y="5959004"/>
            <a:ext cx="1786161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1B1A1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REGISTRATION SUBMITTED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11700718" y="5944716"/>
            <a:ext cx="20955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B5AEA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11948368" y="5873279"/>
            <a:ext cx="907554" cy="319088"/>
          </a:xfrm>
          <a:prstGeom prst="rect">
            <a:avLst/>
          </a:prstGeom>
          <a:solidFill>
            <a:srgbClr val="FAF6EE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2091243" y="5959004"/>
            <a:ext cx="698004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1B1A1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CONTRACT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12970222" y="5944716"/>
            <a:ext cx="20955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B5AEA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050" dirty="0"/>
          </a:p>
        </p:txBody>
      </p:sp>
      <p:sp>
        <p:nvSpPr>
          <p:cNvPr id="56" name="Shape 54"/>
          <p:cNvSpPr/>
          <p:nvPr/>
        </p:nvSpPr>
        <p:spPr>
          <a:xfrm>
            <a:off x="13217872" y="5873279"/>
            <a:ext cx="829866" cy="319088"/>
          </a:xfrm>
          <a:prstGeom prst="rect">
            <a:avLst/>
          </a:prstGeom>
          <a:ln w="9525">
            <a:solidFill>
              <a:srgbClr val="B08A3E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13360747" y="5959004"/>
            <a:ext cx="620316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PAYMENT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9590708" y="6363816"/>
            <a:ext cx="1373907" cy="319088"/>
          </a:xfrm>
          <a:prstGeom prst="rect">
            <a:avLst/>
          </a:prstGeom>
          <a:ln w="9525">
            <a:solidFill>
              <a:srgbClr val="6E1F2A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9733583" y="6449541"/>
            <a:ext cx="1164357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6E1F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PAYMENT MISSED</a:t>
            </a:r>
            <a:endParaRPr lang="en-US" sz="900" dirty="0"/>
          </a:p>
        </p:txBody>
      </p:sp>
      <p:sp>
        <p:nvSpPr>
          <p:cNvPr id="60" name="Text 58"/>
          <p:cNvSpPr/>
          <p:nvPr/>
        </p:nvSpPr>
        <p:spPr>
          <a:xfrm>
            <a:off x="11078914" y="6435254"/>
            <a:ext cx="20955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B5AEA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050" dirty="0"/>
          </a:p>
        </p:txBody>
      </p:sp>
      <p:sp>
        <p:nvSpPr>
          <p:cNvPr id="61" name="Shape 59"/>
          <p:cNvSpPr/>
          <p:nvPr/>
        </p:nvSpPr>
        <p:spPr>
          <a:xfrm>
            <a:off x="11326564" y="6363816"/>
            <a:ext cx="907554" cy="319088"/>
          </a:xfrm>
          <a:prstGeom prst="rect">
            <a:avLst/>
          </a:prstGeom>
          <a:ln w="9525">
            <a:solidFill>
              <a:srgbClr val="B08A3E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11469439" y="6449541"/>
            <a:ext cx="698004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REMINDER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9590708" y="6854354"/>
            <a:ext cx="1451670" cy="319088"/>
          </a:xfrm>
          <a:prstGeom prst="rect">
            <a:avLst/>
          </a:prstGeom>
          <a:solidFill>
            <a:srgbClr val="FAF6EE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9733583" y="6940079"/>
            <a:ext cx="1242120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1B1A1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PARENT QUESTION</a:t>
            </a:r>
            <a:endParaRPr lang="en-US" sz="900" dirty="0"/>
          </a:p>
        </p:txBody>
      </p:sp>
      <p:sp>
        <p:nvSpPr>
          <p:cNvPr id="65" name="Text 63"/>
          <p:cNvSpPr/>
          <p:nvPr/>
        </p:nvSpPr>
        <p:spPr>
          <a:xfrm>
            <a:off x="11156677" y="6925791"/>
            <a:ext cx="20955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B5AEA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11404327" y="6854354"/>
            <a:ext cx="985317" cy="319088"/>
          </a:xfrm>
          <a:prstGeom prst="rect">
            <a:avLst/>
          </a:prstGeom>
          <a:solidFill>
            <a:srgbClr val="FAF6EE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11547202" y="6940079"/>
            <a:ext cx="775767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1B1A1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AI ANSWER</a:t>
            </a:r>
            <a:endParaRPr lang="en-US" sz="900" dirty="0"/>
          </a:p>
        </p:txBody>
      </p:sp>
      <p:sp>
        <p:nvSpPr>
          <p:cNvPr id="68" name="Text 66"/>
          <p:cNvSpPr/>
          <p:nvPr/>
        </p:nvSpPr>
        <p:spPr>
          <a:xfrm>
            <a:off x="12503944" y="6925791"/>
            <a:ext cx="20955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B5AEA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050" dirty="0"/>
          </a:p>
        </p:txBody>
      </p:sp>
      <p:sp>
        <p:nvSpPr>
          <p:cNvPr id="69" name="Shape 67"/>
          <p:cNvSpPr/>
          <p:nvPr/>
        </p:nvSpPr>
        <p:spPr>
          <a:xfrm>
            <a:off x="12751594" y="6854354"/>
            <a:ext cx="1840260" cy="319088"/>
          </a:xfrm>
          <a:prstGeom prst="rect">
            <a:avLst/>
          </a:prstGeom>
          <a:ln w="9525">
            <a:solidFill>
              <a:srgbClr val="B08A3E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12894469" y="6940079"/>
            <a:ext cx="1630710" cy="1857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ESCALATION IF NEEDED</a:t>
            </a:r>
            <a:endParaRPr lang="en-US" sz="900" dirty="0"/>
          </a:p>
        </p:txBody>
      </p:sp>
      <p:sp>
        <p:nvSpPr>
          <p:cNvPr id="71" name="Shape 69"/>
          <p:cNvSpPr/>
          <p:nvPr/>
        </p:nvSpPr>
        <p:spPr>
          <a:xfrm>
            <a:off x="9590708" y="7478241"/>
            <a:ext cx="7125667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72" name="Text 70"/>
          <p:cNvSpPr/>
          <p:nvPr/>
        </p:nvSpPr>
        <p:spPr>
          <a:xfrm>
            <a:off x="9590708" y="7678266"/>
            <a:ext cx="733943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18 WORKFLOWS · 4 AGENTS · INCLUDED IN GROWTH</a:t>
            </a:r>
            <a:endParaRPr lang="en-US" sz="975" dirty="0"/>
          </a:p>
        </p:txBody>
      </p:sp>
      <p:sp>
        <p:nvSpPr>
          <p:cNvPr id="73" name="Shape 71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75" name="Text 73"/>
          <p:cNvSpPr/>
          <p:nvPr/>
        </p:nvSpPr>
        <p:spPr>
          <a:xfrm>
            <a:off x="15794534" y="9563100"/>
            <a:ext cx="142666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AI &amp; AUTOMATION</a:t>
            </a:r>
            <a:endParaRPr lang="en-US" sz="9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314833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TECHNICAL IMPLEMENTATION PATH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4476958" y="923925"/>
            <a:ext cx="57700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12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5244465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5549265" y="923925"/>
            <a:ext cx="167193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COMPOSABLE STACK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We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do not build from zero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2734791"/>
            <a:ext cx="10791825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 uses a composable model: open-source components, proven SaaS tools, and a custom integration layer connecting them.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43000" y="4163541"/>
            <a:ext cx="1981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FRONTEND</a:t>
            </a:r>
            <a:endParaRPr lang="en-US" sz="975" dirty="0"/>
          </a:p>
        </p:txBody>
      </p:sp>
      <p:sp>
        <p:nvSpPr>
          <p:cNvPr id="10" name="Shape 8"/>
          <p:cNvSpPr/>
          <p:nvPr/>
        </p:nvSpPr>
        <p:spPr>
          <a:xfrm>
            <a:off x="3352800" y="3877791"/>
            <a:ext cx="13102530" cy="738188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67125" y="4096866"/>
            <a:ext cx="1634951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Modern website</a:t>
            </a:r>
            <a:endParaRPr lang="en-US" sz="1950" dirty="0"/>
          </a:p>
        </p:txBody>
      </p:sp>
      <p:sp>
        <p:nvSpPr>
          <p:cNvPr id="12" name="Text 10"/>
          <p:cNvSpPr/>
          <p:nvPr/>
        </p:nvSpPr>
        <p:spPr>
          <a:xfrm>
            <a:off x="5359226" y="4096866"/>
            <a:ext cx="12449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B5AEA2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·</a:t>
            </a:r>
            <a:endParaRPr lang="en-US" sz="1950" dirty="0"/>
          </a:p>
        </p:txBody>
      </p:sp>
      <p:sp>
        <p:nvSpPr>
          <p:cNvPr id="13" name="Text 11"/>
          <p:cNvSpPr/>
          <p:nvPr/>
        </p:nvSpPr>
        <p:spPr>
          <a:xfrm>
            <a:off x="5540871" y="4096866"/>
            <a:ext cx="2427759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Parent &amp; teacher portals</a:t>
            </a:r>
            <a:endParaRPr lang="en-US" sz="1950" dirty="0"/>
          </a:p>
        </p:txBody>
      </p:sp>
      <p:sp>
        <p:nvSpPr>
          <p:cNvPr id="14" name="Text 12"/>
          <p:cNvSpPr/>
          <p:nvPr/>
        </p:nvSpPr>
        <p:spPr>
          <a:xfrm>
            <a:off x="1143000" y="5035079"/>
            <a:ext cx="1981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BOOKING</a:t>
            </a:r>
            <a:endParaRPr lang="en-US" sz="975" dirty="0"/>
          </a:p>
        </p:txBody>
      </p:sp>
      <p:sp>
        <p:nvSpPr>
          <p:cNvPr id="15" name="Shape 13"/>
          <p:cNvSpPr/>
          <p:nvPr/>
        </p:nvSpPr>
        <p:spPr>
          <a:xfrm>
            <a:off x="3352800" y="4749329"/>
            <a:ext cx="12137082" cy="738188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67125" y="4968404"/>
            <a:ext cx="870793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Cal.com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4595068" y="4968404"/>
            <a:ext cx="12449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B5AEA2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·</a:t>
            </a:r>
            <a:endParaRPr lang="en-US" sz="1950" dirty="0"/>
          </a:p>
        </p:txBody>
      </p:sp>
      <p:sp>
        <p:nvSpPr>
          <p:cNvPr id="18" name="Text 16"/>
          <p:cNvSpPr/>
          <p:nvPr/>
        </p:nvSpPr>
        <p:spPr>
          <a:xfrm>
            <a:off x="4776713" y="4968404"/>
            <a:ext cx="2634876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Real-time scheduling layer</a:t>
            </a:r>
            <a:endParaRPr lang="en-US" sz="1950" dirty="0"/>
          </a:p>
        </p:txBody>
      </p:sp>
      <p:sp>
        <p:nvSpPr>
          <p:cNvPr id="19" name="Text 17"/>
          <p:cNvSpPr/>
          <p:nvPr/>
        </p:nvSpPr>
        <p:spPr>
          <a:xfrm>
            <a:off x="1143000" y="5906616"/>
            <a:ext cx="1981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AUTOMATION</a:t>
            </a:r>
            <a:endParaRPr lang="en-US" sz="975" dirty="0"/>
          </a:p>
        </p:txBody>
      </p:sp>
      <p:sp>
        <p:nvSpPr>
          <p:cNvPr id="20" name="Shape 18"/>
          <p:cNvSpPr/>
          <p:nvPr/>
        </p:nvSpPr>
        <p:spPr>
          <a:xfrm>
            <a:off x="3352800" y="5620866"/>
            <a:ext cx="12688788" cy="738188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67125" y="5839941"/>
            <a:ext cx="2328937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Automation workflows</a:t>
            </a:r>
            <a:endParaRPr lang="en-US" sz="1950" dirty="0"/>
          </a:p>
        </p:txBody>
      </p:sp>
      <p:sp>
        <p:nvSpPr>
          <p:cNvPr id="22" name="Text 20"/>
          <p:cNvSpPr/>
          <p:nvPr/>
        </p:nvSpPr>
        <p:spPr>
          <a:xfrm>
            <a:off x="6053212" y="5839941"/>
            <a:ext cx="12449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B5AEA2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·</a:t>
            </a:r>
            <a:endParaRPr lang="en-US" sz="1950" dirty="0"/>
          </a:p>
        </p:txBody>
      </p:sp>
      <p:sp>
        <p:nvSpPr>
          <p:cNvPr id="23" name="Text 21"/>
          <p:cNvSpPr/>
          <p:nvPr/>
        </p:nvSpPr>
        <p:spPr>
          <a:xfrm>
            <a:off x="6234857" y="5839941"/>
            <a:ext cx="2241500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18 included in Growth</a:t>
            </a:r>
            <a:endParaRPr lang="en-US" sz="1950" dirty="0"/>
          </a:p>
        </p:txBody>
      </p:sp>
      <p:sp>
        <p:nvSpPr>
          <p:cNvPr id="24" name="Text 22"/>
          <p:cNvSpPr/>
          <p:nvPr/>
        </p:nvSpPr>
        <p:spPr>
          <a:xfrm>
            <a:off x="1143000" y="6778154"/>
            <a:ext cx="1981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PAYMENTS</a:t>
            </a:r>
            <a:endParaRPr lang="en-US" sz="975" dirty="0"/>
          </a:p>
        </p:txBody>
      </p:sp>
      <p:sp>
        <p:nvSpPr>
          <p:cNvPr id="25" name="Shape 23"/>
          <p:cNvSpPr/>
          <p:nvPr/>
        </p:nvSpPr>
        <p:spPr>
          <a:xfrm>
            <a:off x="3352800" y="6492404"/>
            <a:ext cx="10757892" cy="738188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67125" y="6711479"/>
            <a:ext cx="666601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Stripe</a:t>
            </a:r>
            <a:endParaRPr lang="en-US" sz="1950" dirty="0"/>
          </a:p>
        </p:txBody>
      </p:sp>
      <p:sp>
        <p:nvSpPr>
          <p:cNvPr id="27" name="Text 25"/>
          <p:cNvSpPr/>
          <p:nvPr/>
        </p:nvSpPr>
        <p:spPr>
          <a:xfrm>
            <a:off x="4390876" y="6711479"/>
            <a:ext cx="12449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B5AEA2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·</a:t>
            </a:r>
            <a:endParaRPr lang="en-US" sz="1950" dirty="0"/>
          </a:p>
        </p:txBody>
      </p:sp>
      <p:sp>
        <p:nvSpPr>
          <p:cNvPr id="28" name="Text 26"/>
          <p:cNvSpPr/>
          <p:nvPr/>
        </p:nvSpPr>
        <p:spPr>
          <a:xfrm>
            <a:off x="4572521" y="6711479"/>
            <a:ext cx="230698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or compatible provider</a:t>
            </a:r>
            <a:endParaRPr lang="en-US" sz="1950" dirty="0"/>
          </a:p>
        </p:txBody>
      </p:sp>
      <p:sp>
        <p:nvSpPr>
          <p:cNvPr id="29" name="Text 27"/>
          <p:cNvSpPr/>
          <p:nvPr/>
        </p:nvSpPr>
        <p:spPr>
          <a:xfrm>
            <a:off x="1143000" y="7649691"/>
            <a:ext cx="1981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CRM &amp; DATA</a:t>
            </a:r>
            <a:endParaRPr lang="en-US" sz="975" dirty="0"/>
          </a:p>
        </p:txBody>
      </p:sp>
      <p:sp>
        <p:nvSpPr>
          <p:cNvPr id="30" name="Shape 28"/>
          <p:cNvSpPr/>
          <p:nvPr/>
        </p:nvSpPr>
        <p:spPr>
          <a:xfrm>
            <a:off x="3352800" y="7363941"/>
            <a:ext cx="11585377" cy="738188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67125" y="7583016"/>
            <a:ext cx="350182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Structured lead &amp; student database</a:t>
            </a:r>
            <a:endParaRPr lang="en-US" sz="1950" dirty="0"/>
          </a:p>
        </p:txBody>
      </p:sp>
      <p:sp>
        <p:nvSpPr>
          <p:cNvPr id="32" name="Text 30"/>
          <p:cNvSpPr/>
          <p:nvPr/>
        </p:nvSpPr>
        <p:spPr>
          <a:xfrm>
            <a:off x="1143000" y="8521229"/>
            <a:ext cx="1981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AI</a:t>
            </a:r>
            <a:endParaRPr lang="en-US" sz="975" dirty="0"/>
          </a:p>
        </p:txBody>
      </p:sp>
      <p:sp>
        <p:nvSpPr>
          <p:cNvPr id="33" name="Shape 31"/>
          <p:cNvSpPr/>
          <p:nvPr/>
        </p:nvSpPr>
        <p:spPr>
          <a:xfrm>
            <a:off x="3352800" y="8235479"/>
            <a:ext cx="12412935" cy="738188"/>
          </a:xfrm>
          <a:prstGeom prst="rect">
            <a:avLst/>
          </a:prstGeom>
          <a:solidFill>
            <a:srgbClr val="B08A3E">
              <a:alpha val="8000"/>
            </a:srgbClr>
          </a:solidFill>
          <a:ln w="9525">
            <a:solidFill>
              <a:srgbClr val="B08A3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667125" y="8454554"/>
            <a:ext cx="189294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Custom AI Agents</a:t>
            </a:r>
            <a:endParaRPr lang="en-US" sz="1950" dirty="0"/>
          </a:p>
        </p:txBody>
      </p:sp>
      <p:sp>
        <p:nvSpPr>
          <p:cNvPr id="35" name="Text 33"/>
          <p:cNvSpPr/>
          <p:nvPr/>
        </p:nvSpPr>
        <p:spPr>
          <a:xfrm>
            <a:off x="5617220" y="8454554"/>
            <a:ext cx="12449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B5AEA2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·</a:t>
            </a:r>
            <a:endParaRPr lang="en-US" sz="1950" dirty="0"/>
          </a:p>
        </p:txBody>
      </p:sp>
      <p:sp>
        <p:nvSpPr>
          <p:cNvPr id="36" name="Text 34"/>
          <p:cNvSpPr/>
          <p:nvPr/>
        </p:nvSpPr>
        <p:spPr>
          <a:xfrm>
            <a:off x="5798865" y="8454554"/>
            <a:ext cx="5287841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powered by OpenAI, Claude &amp; other frontier models</a:t>
            </a:r>
            <a:endParaRPr lang="en-US" sz="1950" dirty="0"/>
          </a:p>
        </p:txBody>
      </p:sp>
      <p:sp>
        <p:nvSpPr>
          <p:cNvPr id="37" name="Text 35"/>
          <p:cNvSpPr/>
          <p:nvPr/>
        </p:nvSpPr>
        <p:spPr>
          <a:xfrm>
            <a:off x="1143000" y="9392766"/>
            <a:ext cx="1981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ANALYTICS</a:t>
            </a:r>
            <a:endParaRPr lang="en-US" sz="975" dirty="0"/>
          </a:p>
        </p:txBody>
      </p:sp>
      <p:sp>
        <p:nvSpPr>
          <p:cNvPr id="38" name="Shape 36"/>
          <p:cNvSpPr/>
          <p:nvPr/>
        </p:nvSpPr>
        <p:spPr>
          <a:xfrm>
            <a:off x="3352800" y="9107016"/>
            <a:ext cx="13240494" cy="738188"/>
          </a:xfrm>
          <a:prstGeom prst="rect">
            <a:avLst/>
          </a:prstGeom>
          <a:solidFill>
            <a:srgbClr val="1B1A17"/>
          </a:solidFill>
          <a:ln w="9525">
            <a:solidFill>
              <a:srgbClr val="1B1A1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667125" y="9326091"/>
            <a:ext cx="4897787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Traffic · Leads · Conversion · Retention · Revenue</a:t>
            </a:r>
            <a:endParaRPr lang="en-US" sz="1950" dirty="0"/>
          </a:p>
        </p:txBody>
      </p:sp>
      <p:sp>
        <p:nvSpPr>
          <p:cNvPr id="40" name="Text 38"/>
          <p:cNvSpPr/>
          <p:nvPr/>
        </p:nvSpPr>
        <p:spPr>
          <a:xfrm>
            <a:off x="1143000" y="10388129"/>
            <a:ext cx="881211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PRINCIPLE</a:t>
            </a:r>
            <a:endParaRPr lang="en-US" sz="975" dirty="0"/>
          </a:p>
        </p:txBody>
      </p:sp>
      <p:sp>
        <p:nvSpPr>
          <p:cNvPr id="41" name="Text 39"/>
          <p:cNvSpPr/>
          <p:nvPr/>
        </p:nvSpPr>
        <p:spPr>
          <a:xfrm>
            <a:off x="2252811" y="10302404"/>
            <a:ext cx="841647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i="1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Best-in-class building blocks, connected by a thin custom layer Mastery owns.</a:t>
            </a:r>
            <a:endParaRPr lang="en-US" sz="1800" dirty="0"/>
          </a:p>
        </p:txBody>
      </p:sp>
      <p:sp>
        <p:nvSpPr>
          <p:cNvPr id="42" name="Shape 40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44" name="Text 42"/>
          <p:cNvSpPr/>
          <p:nvPr/>
        </p:nvSpPr>
        <p:spPr>
          <a:xfrm>
            <a:off x="15218271" y="9563100"/>
            <a:ext cx="200292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TECHNICAL PATH · STACK</a:t>
            </a:r>
            <a:endParaRPr lang="en-US" sz="9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310068"/>
          </a:xfrm>
          <a:prstGeom prst="rect">
            <a:avLst/>
          </a:prstGeom>
          <a:solidFill>
            <a:srgbClr val="ECE4D2"/>
          </a:solidFill>
          <a:ln/>
        </p:spPr>
      </p:sp>
      <p:sp>
        <p:nvSpPr>
          <p:cNvPr id="3" name="Shape 1"/>
          <p:cNvSpPr/>
          <p:nvPr/>
        </p:nvSpPr>
        <p:spPr>
          <a:xfrm>
            <a:off x="609600" y="762000"/>
            <a:ext cx="3429000" cy="3429000"/>
          </a:xfrm>
          <a:prstGeom prst="rect">
            <a:avLst/>
          </a:prstGeom>
          <a:solidFill>
            <a:srgbClr val="B08A3E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838200" y="3790950"/>
            <a:ext cx="90963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7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CHARCOAL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5715000" y="1333500"/>
            <a:ext cx="2667000" cy="2667000"/>
          </a:xfrm>
          <a:prstGeom prst="rect">
            <a:avLst/>
          </a:prstGeom>
          <a:solidFill>
            <a:srgbClr val="FBF6E7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0" y="3600450"/>
            <a:ext cx="1040904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WARM IVORY</a:t>
            </a:r>
            <a:endParaRPr lang="en-US" sz="975" dirty="0"/>
          </a:p>
        </p:txBody>
      </p:sp>
      <p:sp>
        <p:nvSpPr>
          <p:cNvPr id="7" name="Shape 5"/>
          <p:cNvSpPr/>
          <p:nvPr/>
        </p:nvSpPr>
        <p:spPr>
          <a:xfrm>
            <a:off x="1905000" y="4572000"/>
            <a:ext cx="4572000" cy="1905000"/>
          </a:xfrm>
          <a:prstGeom prst="rect">
            <a:avLst/>
          </a:prstGeom>
          <a:solidFill>
            <a:srgbClr val="B08A3E">
              <a:alpha val="18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2133600" y="6076950"/>
            <a:ext cx="135128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8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DEEP BURGUNDY</a:t>
            </a:r>
            <a:endParaRPr lang="en-US" sz="975" dirty="0"/>
          </a:p>
        </p:txBody>
      </p:sp>
      <p:sp>
        <p:nvSpPr>
          <p:cNvPr id="9" name="Shape 7"/>
          <p:cNvSpPr/>
          <p:nvPr/>
        </p:nvSpPr>
        <p:spPr>
          <a:xfrm>
            <a:off x="5905500" y="4572000"/>
            <a:ext cx="2667000" cy="3429000"/>
          </a:xfrm>
          <a:prstGeom prst="rect">
            <a:avLst/>
          </a:prstGeom>
          <a:solidFill>
            <a:srgbClr val="F7F1E2"/>
          </a:solidFill>
          <a:ln/>
        </p:spPr>
      </p:sp>
      <p:sp>
        <p:nvSpPr>
          <p:cNvPr id="10" name="Text 8"/>
          <p:cNvSpPr/>
          <p:nvPr/>
        </p:nvSpPr>
        <p:spPr>
          <a:xfrm>
            <a:off x="6096000" y="7658100"/>
            <a:ext cx="1110481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SHEET MUSIC</a:t>
            </a:r>
            <a:endParaRPr lang="en-US" sz="975" dirty="0"/>
          </a:p>
        </p:txBody>
      </p:sp>
      <p:sp>
        <p:nvSpPr>
          <p:cNvPr id="11" name="Shape 9"/>
          <p:cNvSpPr/>
          <p:nvPr/>
        </p:nvSpPr>
        <p:spPr>
          <a:xfrm>
            <a:off x="609600" y="7452568"/>
            <a:ext cx="2095500" cy="2095500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12" name="Text 10"/>
          <p:cNvSpPr/>
          <p:nvPr/>
        </p:nvSpPr>
        <p:spPr>
          <a:xfrm>
            <a:off x="838200" y="9148018"/>
            <a:ext cx="107357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9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MUTED GOLD</a:t>
            </a:r>
            <a:endParaRPr lang="en-US" sz="975" dirty="0"/>
          </a:p>
        </p:txBody>
      </p:sp>
      <p:sp>
        <p:nvSpPr>
          <p:cNvPr id="13" name="Shape 11"/>
          <p:cNvSpPr/>
          <p:nvPr/>
        </p:nvSpPr>
        <p:spPr>
          <a:xfrm>
            <a:off x="2476500" y="7452568"/>
            <a:ext cx="3048000" cy="2095500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52725" y="7728793"/>
            <a:ext cx="257175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SERIF</a:t>
            </a:r>
            <a:endParaRPr lang="en-US" sz="975" dirty="0"/>
          </a:p>
        </p:txBody>
      </p:sp>
      <p:sp>
        <p:nvSpPr>
          <p:cNvPr id="15" name="Text 13"/>
          <p:cNvSpPr/>
          <p:nvPr/>
        </p:nvSpPr>
        <p:spPr>
          <a:xfrm>
            <a:off x="2752725" y="7976443"/>
            <a:ext cx="257175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Mastery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2752725" y="8433643"/>
            <a:ext cx="2571750" cy="4048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i="1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School of Music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2752725" y="9020919"/>
            <a:ext cx="257175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Cormorant Garamond · Manrope</a:t>
            </a:r>
            <a:endParaRPr lang="en-US" sz="1275" dirty="0"/>
          </a:p>
        </p:txBody>
      </p:sp>
      <p:sp>
        <p:nvSpPr>
          <p:cNvPr id="18" name="Shape 16"/>
          <p:cNvSpPr/>
          <p:nvPr/>
        </p:nvSpPr>
        <p:spPr>
          <a:xfrm>
            <a:off x="10058400" y="1304925"/>
            <a:ext cx="70866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0" y="914400"/>
            <a:ext cx="2375967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BRAND &amp; VISUAL UPGRADE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16646203" y="923925"/>
            <a:ext cx="57499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13 / 18</a:t>
            </a:r>
            <a:endParaRPr lang="en-US" sz="975" dirty="0"/>
          </a:p>
        </p:txBody>
      </p:sp>
      <p:sp>
        <p:nvSpPr>
          <p:cNvPr id="21" name="Text 19"/>
          <p:cNvSpPr/>
          <p:nvPr/>
        </p:nvSpPr>
        <p:spPr>
          <a:xfrm>
            <a:off x="10058400" y="1847850"/>
            <a:ext cx="7299198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more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premium school 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experience.</a:t>
            </a:r>
            <a:endParaRPr lang="en-US" sz="4800" dirty="0"/>
          </a:p>
        </p:txBody>
      </p:sp>
      <p:sp>
        <p:nvSpPr>
          <p:cNvPr id="22" name="Shape 20"/>
          <p:cNvSpPr/>
          <p:nvPr/>
        </p:nvSpPr>
        <p:spPr>
          <a:xfrm>
            <a:off x="10058400" y="3545532"/>
            <a:ext cx="609600" cy="9525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23" name="Text 21"/>
          <p:cNvSpPr/>
          <p:nvPr/>
        </p:nvSpPr>
        <p:spPr>
          <a:xfrm>
            <a:off x="10058400" y="3859857"/>
            <a:ext cx="729919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13.1 — TODAY'S GAP</a:t>
            </a:r>
            <a:endParaRPr lang="en-US" sz="975" dirty="0"/>
          </a:p>
        </p:txBody>
      </p:sp>
      <p:sp>
        <p:nvSpPr>
          <p:cNvPr id="24" name="Text 22"/>
          <p:cNvSpPr/>
          <p:nvPr/>
        </p:nvSpPr>
        <p:spPr>
          <a:xfrm>
            <a:off x="10058400" y="4178945"/>
            <a:ext cx="7299198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The school's online experience does not fully reflect the quality, care, or price point of its lessons.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0058400" y="5245745"/>
            <a:ext cx="729919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13.2 — NEW DIRECTION</a:t>
            </a:r>
            <a:endParaRPr lang="en-US" sz="975" dirty="0"/>
          </a:p>
        </p:txBody>
      </p:sp>
      <p:sp>
        <p:nvSpPr>
          <p:cNvPr id="26" name="Text 24"/>
          <p:cNvSpPr/>
          <p:nvPr/>
        </p:nvSpPr>
        <p:spPr>
          <a:xfrm>
            <a:off x="10058400" y="5564832"/>
            <a:ext cx="12806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0243617" y="5564832"/>
            <a:ext cx="399688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Premium, calm, music-academy style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0058400" y="6002982"/>
            <a:ext cx="12806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243617" y="6002982"/>
            <a:ext cx="499742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Warm ivory background, soft black typography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0058400" y="6441132"/>
            <a:ext cx="12806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0243617" y="6441132"/>
            <a:ext cx="6465208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Muted gold accents, deep burgundy &amp; charcoal secondaries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10058400" y="6879282"/>
            <a:ext cx="12806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10243617" y="6879282"/>
            <a:ext cx="402340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Minimal icons, no emoji-heavy visuals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0058400" y="7317432"/>
            <a:ext cx="12806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10243617" y="7317432"/>
            <a:ext cx="6093779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Photography-first — not cartoon or generic AI illustration</a:t>
            </a:r>
            <a:endParaRPr lang="en-US" sz="1800" dirty="0"/>
          </a:p>
        </p:txBody>
      </p:sp>
      <p:sp>
        <p:nvSpPr>
          <p:cNvPr id="36" name="Shape 34"/>
          <p:cNvSpPr/>
          <p:nvPr/>
        </p:nvSpPr>
        <p:spPr>
          <a:xfrm>
            <a:off x="10058400" y="8193732"/>
            <a:ext cx="7086600" cy="1201936"/>
          </a:xfrm>
          <a:prstGeom prst="rect">
            <a:avLst/>
          </a:prstGeom>
          <a:solidFill>
            <a:srgbClr val="1B1A17"/>
          </a:solidFill>
          <a:ln/>
        </p:spPr>
      </p:sp>
      <p:sp>
        <p:nvSpPr>
          <p:cNvPr id="37" name="Text 35"/>
          <p:cNvSpPr/>
          <p:nvPr/>
        </p:nvSpPr>
        <p:spPr>
          <a:xfrm>
            <a:off x="10363200" y="8460432"/>
            <a:ext cx="6671310" cy="7066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950" i="1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“The brand should feel like a serious music academy — not a software startup.”</a:t>
            </a:r>
            <a:endParaRPr lang="en-US" sz="1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208984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90-DAY DELIVERY PLAN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4287202" y="923925"/>
            <a:ext cx="57916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14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5056867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5361667" y="923925"/>
            <a:ext cx="1859533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SIX TWO-WEEK PHASES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90-day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implementation roadmap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3306291"/>
            <a:ext cx="16002000" cy="9525"/>
          </a:xfrm>
          <a:prstGeom prst="rect">
            <a:avLst/>
          </a:prstGeom>
          <a:solidFill>
            <a:srgbClr val="B08A3E">
              <a:alpha val="5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3039591"/>
            <a:ext cx="274701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DAY 1</a:t>
            </a:r>
            <a:endParaRPr lang="en-US" sz="975" dirty="0"/>
          </a:p>
        </p:txBody>
      </p:sp>
      <p:sp>
        <p:nvSpPr>
          <p:cNvPr id="10" name="Shape 8"/>
          <p:cNvSpPr/>
          <p:nvPr/>
        </p:nvSpPr>
        <p:spPr>
          <a:xfrm>
            <a:off x="1143000" y="3287241"/>
            <a:ext cx="104775" cy="104775"/>
          </a:xfrm>
          <a:prstGeom prst="ellipse">
            <a:avLst/>
          </a:prstGeom>
          <a:solidFill>
            <a:srgbClr val="B08A3E"/>
          </a:solidFill>
          <a:ln/>
        </p:spPr>
      </p:sp>
      <p:sp>
        <p:nvSpPr>
          <p:cNvPr id="11" name="Text 9"/>
          <p:cNvSpPr/>
          <p:nvPr/>
        </p:nvSpPr>
        <p:spPr>
          <a:xfrm>
            <a:off x="14397990" y="3039591"/>
            <a:ext cx="274701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DAY 90</a:t>
            </a:r>
            <a:endParaRPr lang="en-US" sz="975" dirty="0"/>
          </a:p>
        </p:txBody>
      </p:sp>
      <p:sp>
        <p:nvSpPr>
          <p:cNvPr id="12" name="Shape 10"/>
          <p:cNvSpPr/>
          <p:nvPr/>
        </p:nvSpPr>
        <p:spPr>
          <a:xfrm>
            <a:off x="17040225" y="3287241"/>
            <a:ext cx="104775" cy="104775"/>
          </a:xfrm>
          <a:prstGeom prst="ellipse">
            <a:avLst/>
          </a:prstGeom>
          <a:solidFill>
            <a:srgbClr val="B08A3E"/>
          </a:solidFill>
          <a:ln/>
        </p:spPr>
      </p:sp>
      <p:sp>
        <p:nvSpPr>
          <p:cNvPr id="13" name="Shape 11"/>
          <p:cNvSpPr/>
          <p:nvPr/>
        </p:nvSpPr>
        <p:spPr>
          <a:xfrm>
            <a:off x="1143000" y="3915891"/>
            <a:ext cx="2667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4" name="Shape 12"/>
          <p:cNvSpPr/>
          <p:nvPr/>
        </p:nvSpPr>
        <p:spPr>
          <a:xfrm>
            <a:off x="3800475" y="3915891"/>
            <a:ext cx="9525" cy="5456709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5" name="Text 13"/>
          <p:cNvSpPr/>
          <p:nvPr/>
        </p:nvSpPr>
        <p:spPr>
          <a:xfrm>
            <a:off x="1143000" y="4154016"/>
            <a:ext cx="250507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1143000" y="4435004"/>
            <a:ext cx="250507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162" kern="0" dirty="0">
                <a:solidFill>
                  <a:srgbClr val="4A4641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WEEKS 1 – 2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" y="4735041"/>
            <a:ext cx="250507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Discovery</a:t>
            </a:r>
            <a:endParaRPr lang="en-US" sz="2700" dirty="0"/>
          </a:p>
        </p:txBody>
      </p:sp>
      <p:sp>
        <p:nvSpPr>
          <p:cNvPr id="18" name="Text 16"/>
          <p:cNvSpPr/>
          <p:nvPr/>
        </p:nvSpPr>
        <p:spPr>
          <a:xfrm>
            <a:off x="1036320" y="5306541"/>
            <a:ext cx="2611755" cy="830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Process mapping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Content audit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Technical setup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810000" y="3915891"/>
            <a:ext cx="2667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0" name="Shape 18"/>
          <p:cNvSpPr/>
          <p:nvPr/>
        </p:nvSpPr>
        <p:spPr>
          <a:xfrm>
            <a:off x="6467475" y="3915891"/>
            <a:ext cx="9525" cy="5456709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1" name="Text 19"/>
          <p:cNvSpPr/>
          <p:nvPr/>
        </p:nvSpPr>
        <p:spPr>
          <a:xfrm>
            <a:off x="3810000" y="4154016"/>
            <a:ext cx="250507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3810000" y="4435004"/>
            <a:ext cx="250507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162" kern="0" dirty="0">
                <a:solidFill>
                  <a:srgbClr val="4A4641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WEEKS 3 – 4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810000" y="4735041"/>
            <a:ext cx="250507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Foundations</a:t>
            </a:r>
            <a:endParaRPr lang="en-US" sz="2700" dirty="0"/>
          </a:p>
        </p:txBody>
      </p:sp>
      <p:sp>
        <p:nvSpPr>
          <p:cNvPr id="24" name="Text 22"/>
          <p:cNvSpPr/>
          <p:nvPr/>
        </p:nvSpPr>
        <p:spPr>
          <a:xfrm>
            <a:off x="3703320" y="5306541"/>
            <a:ext cx="2611755" cy="112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Website structure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Lead capture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Booking workflow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AI front desk prototype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477000" y="3915891"/>
            <a:ext cx="2667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6" name="Shape 24"/>
          <p:cNvSpPr/>
          <p:nvPr/>
        </p:nvSpPr>
        <p:spPr>
          <a:xfrm>
            <a:off x="9134475" y="3915891"/>
            <a:ext cx="9525" cy="5456709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7" name="Text 25"/>
          <p:cNvSpPr/>
          <p:nvPr/>
        </p:nvSpPr>
        <p:spPr>
          <a:xfrm>
            <a:off x="6477000" y="4154016"/>
            <a:ext cx="250507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975" dirty="0"/>
          </a:p>
        </p:txBody>
      </p:sp>
      <p:sp>
        <p:nvSpPr>
          <p:cNvPr id="28" name="Text 26"/>
          <p:cNvSpPr/>
          <p:nvPr/>
        </p:nvSpPr>
        <p:spPr>
          <a:xfrm>
            <a:off x="6477000" y="4435004"/>
            <a:ext cx="250507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162" kern="0" dirty="0">
                <a:solidFill>
                  <a:srgbClr val="4A4641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WEEKS 5 – 6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477000" y="4735041"/>
            <a:ext cx="250507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Pipeline</a:t>
            </a:r>
            <a:endParaRPr lang="en-US" sz="2700" dirty="0"/>
          </a:p>
        </p:txBody>
      </p:sp>
      <p:sp>
        <p:nvSpPr>
          <p:cNvPr id="30" name="Text 28"/>
          <p:cNvSpPr/>
          <p:nvPr/>
        </p:nvSpPr>
        <p:spPr>
          <a:xfrm>
            <a:off x="6370320" y="5306541"/>
            <a:ext cx="2611755" cy="112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CRM pipeline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Trial follow-up automation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Registration workflow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Analytics baseline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9144000" y="3915891"/>
            <a:ext cx="2667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2" name="Shape 30"/>
          <p:cNvSpPr/>
          <p:nvPr/>
        </p:nvSpPr>
        <p:spPr>
          <a:xfrm>
            <a:off x="11801475" y="3915891"/>
            <a:ext cx="9525" cy="5456709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3" name="Text 31"/>
          <p:cNvSpPr/>
          <p:nvPr/>
        </p:nvSpPr>
        <p:spPr>
          <a:xfrm>
            <a:off x="9144000" y="4154016"/>
            <a:ext cx="250507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34" name="Text 32"/>
          <p:cNvSpPr/>
          <p:nvPr/>
        </p:nvSpPr>
        <p:spPr>
          <a:xfrm>
            <a:off x="9144000" y="4435004"/>
            <a:ext cx="250507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162" kern="0" dirty="0">
                <a:solidFill>
                  <a:srgbClr val="4A4641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WEEKS 7 – 8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9144000" y="4735041"/>
            <a:ext cx="250507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Portals</a:t>
            </a:r>
            <a:endParaRPr lang="en-US" sz="2700" dirty="0"/>
          </a:p>
        </p:txBody>
      </p:sp>
      <p:sp>
        <p:nvSpPr>
          <p:cNvPr id="36" name="Text 34"/>
          <p:cNvSpPr/>
          <p:nvPr/>
        </p:nvSpPr>
        <p:spPr>
          <a:xfrm>
            <a:off x="9037320" y="5306541"/>
            <a:ext cx="2611755" cy="112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Parent dashboard MVP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Teacher portal MVP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Payment workflow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Internal testing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11811000" y="3915891"/>
            <a:ext cx="2667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8" name="Shape 36"/>
          <p:cNvSpPr/>
          <p:nvPr/>
        </p:nvSpPr>
        <p:spPr>
          <a:xfrm>
            <a:off x="14468475" y="3915891"/>
            <a:ext cx="9525" cy="5456709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9" name="Text 37"/>
          <p:cNvSpPr/>
          <p:nvPr/>
        </p:nvSpPr>
        <p:spPr>
          <a:xfrm>
            <a:off x="11811000" y="4154016"/>
            <a:ext cx="250507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975" dirty="0"/>
          </a:p>
        </p:txBody>
      </p:sp>
      <p:sp>
        <p:nvSpPr>
          <p:cNvPr id="40" name="Text 38"/>
          <p:cNvSpPr/>
          <p:nvPr/>
        </p:nvSpPr>
        <p:spPr>
          <a:xfrm>
            <a:off x="11811000" y="4435004"/>
            <a:ext cx="250507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162" kern="0" dirty="0">
                <a:solidFill>
                  <a:srgbClr val="4A4641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WEEKS 9 – 10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11811000" y="4735041"/>
            <a:ext cx="250507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Launch</a:t>
            </a:r>
            <a:endParaRPr lang="en-US" sz="2700" dirty="0"/>
          </a:p>
        </p:txBody>
      </p:sp>
      <p:sp>
        <p:nvSpPr>
          <p:cNvPr id="42" name="Text 40"/>
          <p:cNvSpPr/>
          <p:nvPr/>
        </p:nvSpPr>
        <p:spPr>
          <a:xfrm>
            <a:off x="11704320" y="5306541"/>
            <a:ext cx="2611755" cy="830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SEO content launch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Reporting dashboard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Staff training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14478000" y="3915891"/>
            <a:ext cx="2667000" cy="5456709"/>
          </a:xfrm>
          <a:prstGeom prst="rect">
            <a:avLst/>
          </a:prstGeom>
          <a:solidFill>
            <a:srgbClr val="B08A3E">
              <a:alpha val="600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14478000" y="3915891"/>
            <a:ext cx="2667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45" name="Text 43"/>
          <p:cNvSpPr/>
          <p:nvPr/>
        </p:nvSpPr>
        <p:spPr>
          <a:xfrm>
            <a:off x="14478000" y="4154016"/>
            <a:ext cx="25146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975" dirty="0"/>
          </a:p>
        </p:txBody>
      </p:sp>
      <p:sp>
        <p:nvSpPr>
          <p:cNvPr id="46" name="Text 44"/>
          <p:cNvSpPr/>
          <p:nvPr/>
        </p:nvSpPr>
        <p:spPr>
          <a:xfrm>
            <a:off x="14478000" y="4435004"/>
            <a:ext cx="251460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162" kern="0" dirty="0">
                <a:solidFill>
                  <a:srgbClr val="4A4641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WEEKS 11 – 12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14478000" y="4735041"/>
            <a:ext cx="25146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Handover</a:t>
            </a:r>
            <a:endParaRPr lang="en-US" sz="2700" dirty="0"/>
          </a:p>
        </p:txBody>
      </p:sp>
      <p:sp>
        <p:nvSpPr>
          <p:cNvPr id="48" name="Text 46"/>
          <p:cNvSpPr/>
          <p:nvPr/>
        </p:nvSpPr>
        <p:spPr>
          <a:xfrm>
            <a:off x="14371320" y="5306541"/>
            <a:ext cx="2621280" cy="112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Optimization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Bug fixes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Conversion tuning</a:t>
            </a:r>
            <a:endParaRPr lang="en-US" sz="1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Handover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51" name="Text 49"/>
          <p:cNvSpPr/>
          <p:nvPr/>
        </p:nvSpPr>
        <p:spPr>
          <a:xfrm>
            <a:off x="15634022" y="9563100"/>
            <a:ext cx="158717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ROADMAP · 90 DAYS</a:t>
            </a:r>
            <a:endParaRPr lang="en-US" sz="9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1030114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ROI MODEL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4281621" y="923925"/>
            <a:ext cx="57723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15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5049351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5354151" y="923925"/>
            <a:ext cx="186704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ESTIMATED SCENARIOS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Estimated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ROI scenarios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2734791"/>
            <a:ext cx="1471612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Three views built from school-scale assumptions. Real numbers will be calibrated during discovery.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143000" y="3534891"/>
            <a:ext cx="5156150" cy="5362575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495425" y="3925416"/>
            <a:ext cx="45848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CONSERVATIVE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1495425" y="4249266"/>
            <a:ext cx="4584839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Conservative</a:t>
            </a:r>
            <a:endParaRPr lang="en-US" sz="3600" dirty="0"/>
          </a:p>
        </p:txBody>
      </p:sp>
      <p:sp>
        <p:nvSpPr>
          <p:cNvPr id="12" name="Shape 10"/>
          <p:cNvSpPr/>
          <p:nvPr/>
        </p:nvSpPr>
        <p:spPr>
          <a:xfrm>
            <a:off x="1495425" y="4935066"/>
            <a:ext cx="44513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3" name="Shape 11"/>
          <p:cNvSpPr/>
          <p:nvPr/>
        </p:nvSpPr>
        <p:spPr>
          <a:xfrm>
            <a:off x="1495425" y="5725641"/>
            <a:ext cx="44513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4" name="Text 12"/>
          <p:cNvSpPr/>
          <p:nvPr/>
        </p:nvSpPr>
        <p:spPr>
          <a:xfrm>
            <a:off x="1495425" y="5373216"/>
            <a:ext cx="106427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Revenue base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342409" y="5287491"/>
            <a:ext cx="680517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$1.0M</a:t>
            </a:r>
            <a:endParaRPr lang="en-US" sz="2100" dirty="0"/>
          </a:p>
        </p:txBody>
      </p:sp>
      <p:sp>
        <p:nvSpPr>
          <p:cNvPr id="16" name="Shape 14"/>
          <p:cNvSpPr/>
          <p:nvPr/>
        </p:nvSpPr>
        <p:spPr>
          <a:xfrm>
            <a:off x="1495425" y="6287616"/>
            <a:ext cx="44513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7" name="Text 15"/>
          <p:cNvSpPr/>
          <p:nvPr/>
        </p:nvSpPr>
        <p:spPr>
          <a:xfrm>
            <a:off x="1495425" y="5935191"/>
            <a:ext cx="1004218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Admin saving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596012" y="5849466"/>
            <a:ext cx="426913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15%</a:t>
            </a:r>
            <a:endParaRPr lang="en-US" sz="2100" dirty="0"/>
          </a:p>
        </p:txBody>
      </p:sp>
      <p:sp>
        <p:nvSpPr>
          <p:cNvPr id="19" name="Shape 17"/>
          <p:cNvSpPr/>
          <p:nvPr/>
        </p:nvSpPr>
        <p:spPr>
          <a:xfrm>
            <a:off x="1495425" y="6849591"/>
            <a:ext cx="44513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0" name="Text 18"/>
          <p:cNvSpPr/>
          <p:nvPr/>
        </p:nvSpPr>
        <p:spPr>
          <a:xfrm>
            <a:off x="1495425" y="6497166"/>
            <a:ext cx="116398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Trial-to-paid lift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578376" y="6411441"/>
            <a:ext cx="44455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+5%</a:t>
            </a:r>
            <a:endParaRPr lang="en-US" sz="2100" dirty="0"/>
          </a:p>
        </p:txBody>
      </p:sp>
      <p:sp>
        <p:nvSpPr>
          <p:cNvPr id="22" name="Shape 20"/>
          <p:cNvSpPr/>
          <p:nvPr/>
        </p:nvSpPr>
        <p:spPr>
          <a:xfrm>
            <a:off x="1495425" y="7411566"/>
            <a:ext cx="44513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3" name="Text 21"/>
          <p:cNvSpPr/>
          <p:nvPr/>
        </p:nvSpPr>
        <p:spPr>
          <a:xfrm>
            <a:off x="1495425" y="7059141"/>
            <a:ext cx="990823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Retention lift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580236" y="6973416"/>
            <a:ext cx="44268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+2%</a:t>
            </a:r>
            <a:endParaRPr lang="en-US" sz="2100" dirty="0"/>
          </a:p>
        </p:txBody>
      </p:sp>
      <p:sp>
        <p:nvSpPr>
          <p:cNvPr id="25" name="Text 23"/>
          <p:cNvSpPr/>
          <p:nvPr/>
        </p:nvSpPr>
        <p:spPr>
          <a:xfrm>
            <a:off x="1495425" y="7725891"/>
            <a:ext cx="45848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EST. ANNUAL UPSIDE</a:t>
            </a:r>
            <a:endParaRPr lang="en-US" sz="975" dirty="0"/>
          </a:p>
        </p:txBody>
      </p:sp>
      <p:sp>
        <p:nvSpPr>
          <p:cNvPr id="26" name="Text 24"/>
          <p:cNvSpPr/>
          <p:nvPr/>
        </p:nvSpPr>
        <p:spPr>
          <a:xfrm>
            <a:off x="1495425" y="7973541"/>
            <a:ext cx="4584839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$45K – $80K</a:t>
            </a:r>
            <a:endParaRPr lang="en-US" sz="4200" dirty="0"/>
          </a:p>
        </p:txBody>
      </p:sp>
      <p:sp>
        <p:nvSpPr>
          <p:cNvPr id="27" name="Shape 25"/>
          <p:cNvSpPr/>
          <p:nvPr/>
        </p:nvSpPr>
        <p:spPr>
          <a:xfrm>
            <a:off x="6565850" y="3534891"/>
            <a:ext cx="5156225" cy="5362575"/>
          </a:xfrm>
          <a:prstGeom prst="rect">
            <a:avLst/>
          </a:prstGeom>
          <a:solidFill>
            <a:srgbClr val="1B1A17"/>
          </a:solidFill>
          <a:ln w="9525">
            <a:solidFill>
              <a:srgbClr val="1B1A17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575375" y="3534891"/>
            <a:ext cx="5137175" cy="38100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29" name="Text 27"/>
          <p:cNvSpPr/>
          <p:nvPr/>
        </p:nvSpPr>
        <p:spPr>
          <a:xfrm>
            <a:off x="6918275" y="3925416"/>
            <a:ext cx="458491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BASE CASE</a:t>
            </a:r>
            <a:endParaRPr lang="en-US" sz="975" dirty="0"/>
          </a:p>
        </p:txBody>
      </p:sp>
      <p:sp>
        <p:nvSpPr>
          <p:cNvPr id="30" name="Text 28"/>
          <p:cNvSpPr/>
          <p:nvPr/>
        </p:nvSpPr>
        <p:spPr>
          <a:xfrm>
            <a:off x="6918275" y="4249266"/>
            <a:ext cx="4584916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Base case</a:t>
            </a:r>
            <a:endParaRPr lang="en-US" sz="3600" dirty="0"/>
          </a:p>
        </p:txBody>
      </p:sp>
      <p:sp>
        <p:nvSpPr>
          <p:cNvPr id="31" name="Shape 29"/>
          <p:cNvSpPr/>
          <p:nvPr/>
        </p:nvSpPr>
        <p:spPr>
          <a:xfrm>
            <a:off x="6918275" y="4935066"/>
            <a:ext cx="4451375" cy="9525"/>
          </a:xfrm>
          <a:prstGeom prst="rect">
            <a:avLst/>
          </a:prstGeom>
          <a:solidFill>
            <a:srgbClr val="F6F1E7">
              <a:alpha val="18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6918275" y="5725641"/>
            <a:ext cx="4451375" cy="9525"/>
          </a:xfrm>
          <a:prstGeom prst="rect">
            <a:avLst/>
          </a:prstGeom>
          <a:solidFill>
            <a:srgbClr val="F6F1E7">
              <a:alpha val="12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6918275" y="5373216"/>
            <a:ext cx="106427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F6F1E7">
                    <a:alpha val="7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Revenue base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0676260" y="5287491"/>
            <a:ext cx="76959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$1.25M</a:t>
            </a:r>
            <a:endParaRPr lang="en-US" sz="2100" dirty="0"/>
          </a:p>
        </p:txBody>
      </p:sp>
      <p:sp>
        <p:nvSpPr>
          <p:cNvPr id="35" name="Shape 33"/>
          <p:cNvSpPr/>
          <p:nvPr/>
        </p:nvSpPr>
        <p:spPr>
          <a:xfrm>
            <a:off x="6918275" y="6287616"/>
            <a:ext cx="4451375" cy="9525"/>
          </a:xfrm>
          <a:prstGeom prst="rect">
            <a:avLst/>
          </a:prstGeom>
          <a:solidFill>
            <a:srgbClr val="F6F1E7">
              <a:alpha val="1200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6918275" y="5935191"/>
            <a:ext cx="1004218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F6F1E7">
                    <a:alpha val="7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Admin saving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10985078" y="5849466"/>
            <a:ext cx="460772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30%</a:t>
            </a:r>
            <a:endParaRPr lang="en-US" sz="2100" dirty="0"/>
          </a:p>
        </p:txBody>
      </p:sp>
      <p:sp>
        <p:nvSpPr>
          <p:cNvPr id="38" name="Shape 36"/>
          <p:cNvSpPr/>
          <p:nvPr/>
        </p:nvSpPr>
        <p:spPr>
          <a:xfrm>
            <a:off x="6918275" y="6849591"/>
            <a:ext cx="4451375" cy="9525"/>
          </a:xfrm>
          <a:prstGeom prst="rect">
            <a:avLst/>
          </a:prstGeom>
          <a:solidFill>
            <a:srgbClr val="F6F1E7">
              <a:alpha val="12000"/>
            </a:srgbClr>
          </a:solidFill>
          <a:ln/>
        </p:spPr>
      </p:sp>
      <p:sp>
        <p:nvSpPr>
          <p:cNvPr id="39" name="Text 37"/>
          <p:cNvSpPr/>
          <p:nvPr/>
        </p:nvSpPr>
        <p:spPr>
          <a:xfrm>
            <a:off x="6918275" y="6497166"/>
            <a:ext cx="116398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F6F1E7">
                    <a:alpha val="7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Trial-to-paid lift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10894591" y="6411441"/>
            <a:ext cx="55125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+10%</a:t>
            </a:r>
            <a:endParaRPr lang="en-US" sz="2100" dirty="0"/>
          </a:p>
        </p:txBody>
      </p:sp>
      <p:sp>
        <p:nvSpPr>
          <p:cNvPr id="41" name="Shape 39"/>
          <p:cNvSpPr/>
          <p:nvPr/>
        </p:nvSpPr>
        <p:spPr>
          <a:xfrm>
            <a:off x="6918275" y="7411566"/>
            <a:ext cx="4451375" cy="9525"/>
          </a:xfrm>
          <a:prstGeom prst="rect">
            <a:avLst/>
          </a:prstGeom>
          <a:solidFill>
            <a:srgbClr val="F6F1E7">
              <a:alpha val="12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6918275" y="7059141"/>
            <a:ext cx="990823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F6F1E7">
                    <a:alpha val="7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Retention lift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11001301" y="6973416"/>
            <a:ext cx="44455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+5%</a:t>
            </a:r>
            <a:endParaRPr lang="en-US" sz="2100" dirty="0"/>
          </a:p>
        </p:txBody>
      </p:sp>
      <p:sp>
        <p:nvSpPr>
          <p:cNvPr id="44" name="Text 42"/>
          <p:cNvSpPr/>
          <p:nvPr/>
        </p:nvSpPr>
        <p:spPr>
          <a:xfrm>
            <a:off x="6918275" y="7725891"/>
            <a:ext cx="458491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EST. ANNUAL UPSIDE</a:t>
            </a:r>
            <a:endParaRPr lang="en-US" sz="975" dirty="0"/>
          </a:p>
        </p:txBody>
      </p:sp>
      <p:sp>
        <p:nvSpPr>
          <p:cNvPr id="45" name="Text 43"/>
          <p:cNvSpPr/>
          <p:nvPr/>
        </p:nvSpPr>
        <p:spPr>
          <a:xfrm>
            <a:off x="6918275" y="7973541"/>
            <a:ext cx="4584916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C9A55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$120K – $220K</a:t>
            </a:r>
            <a:endParaRPr lang="en-US" sz="4200" dirty="0"/>
          </a:p>
        </p:txBody>
      </p:sp>
      <p:sp>
        <p:nvSpPr>
          <p:cNvPr id="46" name="Shape 44"/>
          <p:cNvSpPr/>
          <p:nvPr/>
        </p:nvSpPr>
        <p:spPr>
          <a:xfrm>
            <a:off x="11988775" y="3534891"/>
            <a:ext cx="5156150" cy="5362575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12341200" y="3925416"/>
            <a:ext cx="45848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OPTIMISTIC</a:t>
            </a:r>
            <a:endParaRPr lang="en-US" sz="975" dirty="0"/>
          </a:p>
        </p:txBody>
      </p:sp>
      <p:sp>
        <p:nvSpPr>
          <p:cNvPr id="48" name="Text 46"/>
          <p:cNvSpPr/>
          <p:nvPr/>
        </p:nvSpPr>
        <p:spPr>
          <a:xfrm>
            <a:off x="12341200" y="4249266"/>
            <a:ext cx="4584839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Optimistic</a:t>
            </a:r>
            <a:endParaRPr lang="en-US" sz="3600" dirty="0"/>
          </a:p>
        </p:txBody>
      </p:sp>
      <p:sp>
        <p:nvSpPr>
          <p:cNvPr id="49" name="Shape 47"/>
          <p:cNvSpPr/>
          <p:nvPr/>
        </p:nvSpPr>
        <p:spPr>
          <a:xfrm>
            <a:off x="12341200" y="4935066"/>
            <a:ext cx="44513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50" name="Shape 48"/>
          <p:cNvSpPr/>
          <p:nvPr/>
        </p:nvSpPr>
        <p:spPr>
          <a:xfrm>
            <a:off x="12341200" y="5725641"/>
            <a:ext cx="44513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51" name="Text 49"/>
          <p:cNvSpPr/>
          <p:nvPr/>
        </p:nvSpPr>
        <p:spPr>
          <a:xfrm>
            <a:off x="12341200" y="5373216"/>
            <a:ext cx="106427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Revenue base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16212443" y="5287491"/>
            <a:ext cx="656258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$1.5M</a:t>
            </a:r>
            <a:endParaRPr lang="en-US" sz="2100" dirty="0"/>
          </a:p>
        </p:txBody>
      </p:sp>
      <p:sp>
        <p:nvSpPr>
          <p:cNvPr id="53" name="Shape 51"/>
          <p:cNvSpPr/>
          <p:nvPr/>
        </p:nvSpPr>
        <p:spPr>
          <a:xfrm>
            <a:off x="12341200" y="6287616"/>
            <a:ext cx="44513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54" name="Text 52"/>
          <p:cNvSpPr/>
          <p:nvPr/>
        </p:nvSpPr>
        <p:spPr>
          <a:xfrm>
            <a:off x="12341200" y="5935191"/>
            <a:ext cx="1004218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Admin saving</a:t>
            </a:r>
            <a:endParaRPr lang="en-US" sz="1200" dirty="0"/>
          </a:p>
        </p:txBody>
      </p:sp>
      <p:sp>
        <p:nvSpPr>
          <p:cNvPr id="55" name="Text 53"/>
          <p:cNvSpPr/>
          <p:nvPr/>
        </p:nvSpPr>
        <p:spPr>
          <a:xfrm>
            <a:off x="16391409" y="5849466"/>
            <a:ext cx="477292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40%</a:t>
            </a:r>
            <a:endParaRPr lang="en-US" sz="2100" dirty="0"/>
          </a:p>
        </p:txBody>
      </p:sp>
      <p:sp>
        <p:nvSpPr>
          <p:cNvPr id="56" name="Shape 54"/>
          <p:cNvSpPr/>
          <p:nvPr/>
        </p:nvSpPr>
        <p:spPr>
          <a:xfrm>
            <a:off x="12341200" y="6849591"/>
            <a:ext cx="44513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57" name="Text 55"/>
          <p:cNvSpPr/>
          <p:nvPr/>
        </p:nvSpPr>
        <p:spPr>
          <a:xfrm>
            <a:off x="12341200" y="6497166"/>
            <a:ext cx="116398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Trial-to-paid lift</a:t>
            </a:r>
            <a:endParaRPr lang="en-US" sz="1200" dirty="0"/>
          </a:p>
        </p:txBody>
      </p:sp>
      <p:sp>
        <p:nvSpPr>
          <p:cNvPr id="58" name="Text 56"/>
          <p:cNvSpPr/>
          <p:nvPr/>
        </p:nvSpPr>
        <p:spPr>
          <a:xfrm>
            <a:off x="16335598" y="6411441"/>
            <a:ext cx="533102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+15%</a:t>
            </a:r>
            <a:endParaRPr lang="en-US" sz="2100" dirty="0"/>
          </a:p>
        </p:txBody>
      </p:sp>
      <p:sp>
        <p:nvSpPr>
          <p:cNvPr id="59" name="Shape 57"/>
          <p:cNvSpPr/>
          <p:nvPr/>
        </p:nvSpPr>
        <p:spPr>
          <a:xfrm>
            <a:off x="12341200" y="7411566"/>
            <a:ext cx="44513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60" name="Text 58"/>
          <p:cNvSpPr/>
          <p:nvPr/>
        </p:nvSpPr>
        <p:spPr>
          <a:xfrm>
            <a:off x="12341200" y="7059141"/>
            <a:ext cx="990823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Retention lift</a:t>
            </a:r>
            <a:endParaRPr lang="en-US" sz="1200" dirty="0"/>
          </a:p>
        </p:txBody>
      </p:sp>
      <p:sp>
        <p:nvSpPr>
          <p:cNvPr id="61" name="Text 59"/>
          <p:cNvSpPr/>
          <p:nvPr/>
        </p:nvSpPr>
        <p:spPr>
          <a:xfrm>
            <a:off x="16402794" y="6973416"/>
            <a:ext cx="465906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+8%</a:t>
            </a:r>
            <a:endParaRPr lang="en-US" sz="2100" dirty="0"/>
          </a:p>
        </p:txBody>
      </p:sp>
      <p:sp>
        <p:nvSpPr>
          <p:cNvPr id="62" name="Text 60"/>
          <p:cNvSpPr/>
          <p:nvPr/>
        </p:nvSpPr>
        <p:spPr>
          <a:xfrm>
            <a:off x="12341200" y="7725891"/>
            <a:ext cx="45848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EST. ANNUAL UPSIDE</a:t>
            </a:r>
            <a:endParaRPr lang="en-US" sz="975" dirty="0"/>
          </a:p>
        </p:txBody>
      </p:sp>
      <p:sp>
        <p:nvSpPr>
          <p:cNvPr id="63" name="Text 61"/>
          <p:cNvSpPr/>
          <p:nvPr/>
        </p:nvSpPr>
        <p:spPr>
          <a:xfrm>
            <a:off x="12341200" y="7973541"/>
            <a:ext cx="4584839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$250K – $400K</a:t>
            </a:r>
            <a:endParaRPr lang="en-US" sz="4200" dirty="0"/>
          </a:p>
        </p:txBody>
      </p:sp>
      <p:sp>
        <p:nvSpPr>
          <p:cNvPr id="64" name="Text 62"/>
          <p:cNvSpPr/>
          <p:nvPr/>
        </p:nvSpPr>
        <p:spPr>
          <a:xfrm>
            <a:off x="1143000" y="9202266"/>
            <a:ext cx="1648206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i="1" spc="11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Note — ROI requires actual data validation during discovery. Figures are CAD and expressed as annualized estimates.</a:t>
            </a:r>
            <a:endParaRPr lang="en-US" sz="1050" dirty="0"/>
          </a:p>
        </p:txBody>
      </p:sp>
      <p:sp>
        <p:nvSpPr>
          <p:cNvPr id="65" name="Shape 63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67" name="Text 65"/>
          <p:cNvSpPr/>
          <p:nvPr/>
        </p:nvSpPr>
        <p:spPr>
          <a:xfrm>
            <a:off x="14968240" y="9563100"/>
            <a:ext cx="225296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ROI · ESTIMATED SCENARIOS</a:t>
            </a:r>
            <a:endParaRPr lang="en-US" sz="9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2487067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GROWTH PLAN INVESTMENT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3661752" y="923925"/>
            <a:ext cx="58221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16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4434468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4739268" y="923925"/>
            <a:ext cx="248193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WHAT YOU PAY · WHAT YOU GET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Growth plan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investment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2963391"/>
            <a:ext cx="7329711" cy="6620173"/>
          </a:xfrm>
          <a:prstGeom prst="rect">
            <a:avLst/>
          </a:prstGeom>
          <a:solidFill>
            <a:srgbClr val="1B1A17"/>
          </a:solidFill>
          <a:ln/>
        </p:spPr>
      </p:sp>
      <p:sp>
        <p:nvSpPr>
          <p:cNvPr id="9" name="Text 7"/>
          <p:cNvSpPr/>
          <p:nvPr/>
        </p:nvSpPr>
        <p:spPr>
          <a:xfrm>
            <a:off x="1676400" y="3572991"/>
            <a:ext cx="64507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INVESTMENT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1676400" y="4049241"/>
            <a:ext cx="64507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5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SETUP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1676400" y="4296891"/>
            <a:ext cx="6450798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6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$9,800</a:t>
            </a:r>
            <a:endParaRPr lang="en-US" sz="6600" dirty="0"/>
          </a:p>
        </p:txBody>
      </p:sp>
      <p:sp>
        <p:nvSpPr>
          <p:cNvPr id="12" name="Text 10"/>
          <p:cNvSpPr/>
          <p:nvPr/>
        </p:nvSpPr>
        <p:spPr>
          <a:xfrm>
            <a:off x="1676400" y="5173191"/>
            <a:ext cx="645079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>
                    <a:alpha val="5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CAD · one-time</a:t>
            </a:r>
            <a:endParaRPr lang="en-US" sz="1275" dirty="0"/>
          </a:p>
        </p:txBody>
      </p:sp>
      <p:sp>
        <p:nvSpPr>
          <p:cNvPr id="13" name="Shape 11"/>
          <p:cNvSpPr/>
          <p:nvPr/>
        </p:nvSpPr>
        <p:spPr>
          <a:xfrm>
            <a:off x="1676400" y="5767015"/>
            <a:ext cx="6262911" cy="9525"/>
          </a:xfrm>
          <a:prstGeom prst="rect">
            <a:avLst/>
          </a:prstGeom>
          <a:solidFill>
            <a:srgbClr val="F6F1E7">
              <a:alpha val="15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1676400" y="6119440"/>
            <a:ext cx="64507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5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MONTHLY</a:t>
            </a:r>
            <a:endParaRPr lang="en-US" sz="975" dirty="0"/>
          </a:p>
        </p:txBody>
      </p:sp>
      <p:sp>
        <p:nvSpPr>
          <p:cNvPr id="15" name="Text 13"/>
          <p:cNvSpPr/>
          <p:nvPr/>
        </p:nvSpPr>
        <p:spPr>
          <a:xfrm>
            <a:off x="1676400" y="6367090"/>
            <a:ext cx="6450798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i="1" dirty="0">
                <a:solidFill>
                  <a:srgbClr val="C9A55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$2,500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6F1E7">
                    <a:alpha val="5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/mo</a:t>
            </a:r>
            <a:endParaRPr lang="en-US" sz="5400" dirty="0"/>
          </a:p>
        </p:txBody>
      </p:sp>
      <p:sp>
        <p:nvSpPr>
          <p:cNvPr id="16" name="Text 14"/>
          <p:cNvSpPr/>
          <p:nvPr/>
        </p:nvSpPr>
        <p:spPr>
          <a:xfrm>
            <a:off x="1676400" y="7090990"/>
            <a:ext cx="645079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>
                    <a:alpha val="5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CAD · 6-month minimum</a:t>
            </a:r>
            <a:endParaRPr lang="en-US" sz="1275" dirty="0"/>
          </a:p>
        </p:txBody>
      </p:sp>
      <p:sp>
        <p:nvSpPr>
          <p:cNvPr id="17" name="Shape 15"/>
          <p:cNvSpPr/>
          <p:nvPr/>
        </p:nvSpPr>
        <p:spPr>
          <a:xfrm>
            <a:off x="1676400" y="7646715"/>
            <a:ext cx="6262911" cy="9525"/>
          </a:xfrm>
          <a:prstGeom prst="rect">
            <a:avLst/>
          </a:prstGeom>
          <a:solidFill>
            <a:srgbClr val="F6F1E7">
              <a:alpha val="18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1676400" y="7884840"/>
            <a:ext cx="64507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6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TOTAL · FIRST 6 MONTHS</a:t>
            </a:r>
            <a:endParaRPr lang="en-US" sz="975" dirty="0"/>
          </a:p>
        </p:txBody>
      </p:sp>
      <p:sp>
        <p:nvSpPr>
          <p:cNvPr id="19" name="Text 17"/>
          <p:cNvSpPr/>
          <p:nvPr/>
        </p:nvSpPr>
        <p:spPr>
          <a:xfrm>
            <a:off x="1676400" y="8132490"/>
            <a:ext cx="6450798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$24,800</a:t>
            </a:r>
            <a:endParaRPr lang="en-US" sz="4200" dirty="0"/>
          </a:p>
        </p:txBody>
      </p:sp>
      <p:sp>
        <p:nvSpPr>
          <p:cNvPr id="20" name="Text 18"/>
          <p:cNvSpPr/>
          <p:nvPr/>
        </p:nvSpPr>
        <p:spPr>
          <a:xfrm>
            <a:off x="1676400" y="8723040"/>
            <a:ext cx="645079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>
                    <a:alpha val="5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Estimated, before usage costs.</a:t>
            </a:r>
            <a:endParaRPr lang="en-US" sz="1275" dirty="0"/>
          </a:p>
        </p:txBody>
      </p:sp>
      <p:sp>
        <p:nvSpPr>
          <p:cNvPr id="21" name="Text 19"/>
          <p:cNvSpPr/>
          <p:nvPr/>
        </p:nvSpPr>
        <p:spPr>
          <a:xfrm>
            <a:off x="9082311" y="2963391"/>
            <a:ext cx="830457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INCLUDED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9082311" y="3287241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23" name="Text 21"/>
          <p:cNvSpPr/>
          <p:nvPr/>
        </p:nvSpPr>
        <p:spPr>
          <a:xfrm>
            <a:off x="9214321" y="3287241"/>
            <a:ext cx="138893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30+ page website</a:t>
            </a:r>
            <a:endParaRPr lang="en-US" sz="1275" dirty="0"/>
          </a:p>
        </p:txBody>
      </p:sp>
      <p:sp>
        <p:nvSpPr>
          <p:cNvPr id="24" name="Text 22"/>
          <p:cNvSpPr/>
          <p:nvPr/>
        </p:nvSpPr>
        <p:spPr>
          <a:xfrm>
            <a:off x="13227918" y="3287241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25" name="Text 23"/>
          <p:cNvSpPr/>
          <p:nvPr/>
        </p:nvSpPr>
        <p:spPr>
          <a:xfrm>
            <a:off x="13359929" y="3287241"/>
            <a:ext cx="100838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AI front desk</a:t>
            </a:r>
            <a:endParaRPr lang="en-US" sz="1275" dirty="0"/>
          </a:p>
        </p:txBody>
      </p:sp>
      <p:sp>
        <p:nvSpPr>
          <p:cNvPr id="26" name="Text 24"/>
          <p:cNvSpPr/>
          <p:nvPr/>
        </p:nvSpPr>
        <p:spPr>
          <a:xfrm>
            <a:off x="9082311" y="3595315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27" name="Text 25"/>
          <p:cNvSpPr/>
          <p:nvPr/>
        </p:nvSpPr>
        <p:spPr>
          <a:xfrm>
            <a:off x="9214321" y="3595315"/>
            <a:ext cx="1404119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Parent dashboard</a:t>
            </a:r>
            <a:endParaRPr lang="en-US" sz="1275" dirty="0"/>
          </a:p>
        </p:txBody>
      </p:sp>
      <p:sp>
        <p:nvSpPr>
          <p:cNvPr id="28" name="Text 26"/>
          <p:cNvSpPr/>
          <p:nvPr/>
        </p:nvSpPr>
        <p:spPr>
          <a:xfrm>
            <a:off x="13227918" y="3595315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29" name="Text 27"/>
          <p:cNvSpPr/>
          <p:nvPr/>
        </p:nvSpPr>
        <p:spPr>
          <a:xfrm>
            <a:off x="13359929" y="3595315"/>
            <a:ext cx="102646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Lead scoring</a:t>
            </a:r>
            <a:endParaRPr lang="en-US" sz="1275" dirty="0"/>
          </a:p>
        </p:txBody>
      </p:sp>
      <p:sp>
        <p:nvSpPr>
          <p:cNvPr id="30" name="Text 28"/>
          <p:cNvSpPr/>
          <p:nvPr/>
        </p:nvSpPr>
        <p:spPr>
          <a:xfrm>
            <a:off x="9082311" y="3903390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31" name="Text 29"/>
          <p:cNvSpPr/>
          <p:nvPr/>
        </p:nvSpPr>
        <p:spPr>
          <a:xfrm>
            <a:off x="9214321" y="3903390"/>
            <a:ext cx="1146572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Complete SEO</a:t>
            </a:r>
            <a:endParaRPr lang="en-US" sz="1275" dirty="0"/>
          </a:p>
        </p:txBody>
      </p:sp>
      <p:sp>
        <p:nvSpPr>
          <p:cNvPr id="32" name="Text 30"/>
          <p:cNvSpPr/>
          <p:nvPr/>
        </p:nvSpPr>
        <p:spPr>
          <a:xfrm>
            <a:off x="13227918" y="3903390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33" name="Text 31"/>
          <p:cNvSpPr/>
          <p:nvPr/>
        </p:nvSpPr>
        <p:spPr>
          <a:xfrm>
            <a:off x="13359929" y="3903390"/>
            <a:ext cx="1230213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8 blogs / month</a:t>
            </a:r>
            <a:endParaRPr lang="en-US" sz="1275" dirty="0"/>
          </a:p>
        </p:txBody>
      </p:sp>
      <p:sp>
        <p:nvSpPr>
          <p:cNvPr id="34" name="Text 32"/>
          <p:cNvSpPr/>
          <p:nvPr/>
        </p:nvSpPr>
        <p:spPr>
          <a:xfrm>
            <a:off x="9082311" y="4211464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35" name="Text 33"/>
          <p:cNvSpPr/>
          <p:nvPr/>
        </p:nvSpPr>
        <p:spPr>
          <a:xfrm>
            <a:off x="9214321" y="4211464"/>
            <a:ext cx="1516782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Real-time analytics</a:t>
            </a:r>
            <a:endParaRPr lang="en-US" sz="1275" dirty="0"/>
          </a:p>
        </p:txBody>
      </p:sp>
      <p:sp>
        <p:nvSpPr>
          <p:cNvPr id="36" name="Text 34"/>
          <p:cNvSpPr/>
          <p:nvPr/>
        </p:nvSpPr>
        <p:spPr>
          <a:xfrm>
            <a:off x="13227918" y="4211464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37" name="Text 35"/>
          <p:cNvSpPr/>
          <p:nvPr/>
        </p:nvSpPr>
        <p:spPr>
          <a:xfrm>
            <a:off x="13359929" y="4211464"/>
            <a:ext cx="191891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18 automation workflows</a:t>
            </a:r>
            <a:endParaRPr lang="en-US" sz="1275" dirty="0"/>
          </a:p>
        </p:txBody>
      </p:sp>
      <p:sp>
        <p:nvSpPr>
          <p:cNvPr id="38" name="Text 36"/>
          <p:cNvSpPr/>
          <p:nvPr/>
        </p:nvSpPr>
        <p:spPr>
          <a:xfrm>
            <a:off x="9082311" y="4519538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39" name="Text 37"/>
          <p:cNvSpPr/>
          <p:nvPr/>
        </p:nvSpPr>
        <p:spPr>
          <a:xfrm>
            <a:off x="9214321" y="4519538"/>
            <a:ext cx="90100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4 AI agents</a:t>
            </a:r>
            <a:endParaRPr lang="en-US" sz="1275" dirty="0"/>
          </a:p>
        </p:txBody>
      </p:sp>
      <p:sp>
        <p:nvSpPr>
          <p:cNvPr id="40" name="Text 38"/>
          <p:cNvSpPr/>
          <p:nvPr/>
        </p:nvSpPr>
        <p:spPr>
          <a:xfrm>
            <a:off x="13227918" y="4519538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41" name="Text 39"/>
          <p:cNvSpPr/>
          <p:nvPr/>
        </p:nvSpPr>
        <p:spPr>
          <a:xfrm>
            <a:off x="13359929" y="4519538"/>
            <a:ext cx="1509564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4h / month support</a:t>
            </a:r>
            <a:endParaRPr lang="en-US" sz="1275" dirty="0"/>
          </a:p>
        </p:txBody>
      </p:sp>
      <p:sp>
        <p:nvSpPr>
          <p:cNvPr id="42" name="Shape 40"/>
          <p:cNvSpPr/>
          <p:nvPr/>
        </p:nvSpPr>
        <p:spPr>
          <a:xfrm>
            <a:off x="9082311" y="5075262"/>
            <a:ext cx="8062689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43" name="Text 41"/>
          <p:cNvSpPr/>
          <p:nvPr/>
        </p:nvSpPr>
        <p:spPr>
          <a:xfrm>
            <a:off x="9082311" y="5389587"/>
            <a:ext cx="830457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USAGE COSTS · NOT INCLUDED</a:t>
            </a:r>
            <a:endParaRPr lang="en-US" sz="975" dirty="0"/>
          </a:p>
        </p:txBody>
      </p:sp>
      <p:sp>
        <p:nvSpPr>
          <p:cNvPr id="44" name="Text 42"/>
          <p:cNvSpPr/>
          <p:nvPr/>
        </p:nvSpPr>
        <p:spPr>
          <a:xfrm>
            <a:off x="9082311" y="5713437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45" name="Text 43"/>
          <p:cNvSpPr/>
          <p:nvPr/>
        </p:nvSpPr>
        <p:spPr>
          <a:xfrm>
            <a:off x="9214321" y="5713437"/>
            <a:ext cx="758577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AI tokens</a:t>
            </a:r>
            <a:endParaRPr lang="en-US" sz="1275" dirty="0"/>
          </a:p>
        </p:txBody>
      </p:sp>
      <p:sp>
        <p:nvSpPr>
          <p:cNvPr id="46" name="Text 44"/>
          <p:cNvSpPr/>
          <p:nvPr/>
        </p:nvSpPr>
        <p:spPr>
          <a:xfrm>
            <a:off x="13227918" y="5713437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47" name="Text 45"/>
          <p:cNvSpPr/>
          <p:nvPr/>
        </p:nvSpPr>
        <p:spPr>
          <a:xfrm>
            <a:off x="13359929" y="5713437"/>
            <a:ext cx="411956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SMS</a:t>
            </a:r>
            <a:endParaRPr lang="en-US" sz="1275" dirty="0"/>
          </a:p>
        </p:txBody>
      </p:sp>
      <p:sp>
        <p:nvSpPr>
          <p:cNvPr id="48" name="Text 46"/>
          <p:cNvSpPr/>
          <p:nvPr/>
        </p:nvSpPr>
        <p:spPr>
          <a:xfrm>
            <a:off x="9082311" y="6021512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49" name="Text 47"/>
          <p:cNvSpPr/>
          <p:nvPr/>
        </p:nvSpPr>
        <p:spPr>
          <a:xfrm>
            <a:off x="9214321" y="6021512"/>
            <a:ext cx="1421383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Advertising spend</a:t>
            </a:r>
            <a:endParaRPr lang="en-US" sz="1275" dirty="0"/>
          </a:p>
        </p:txBody>
      </p:sp>
      <p:sp>
        <p:nvSpPr>
          <p:cNvPr id="50" name="Text 48"/>
          <p:cNvSpPr/>
          <p:nvPr/>
        </p:nvSpPr>
        <p:spPr>
          <a:xfrm>
            <a:off x="13227918" y="6021512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51" name="Text 49"/>
          <p:cNvSpPr/>
          <p:nvPr/>
        </p:nvSpPr>
        <p:spPr>
          <a:xfrm>
            <a:off x="13359929" y="6021512"/>
            <a:ext cx="1976884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Third-party software fees</a:t>
            </a:r>
            <a:endParaRPr lang="en-US" sz="1275" dirty="0"/>
          </a:p>
        </p:txBody>
      </p:sp>
      <p:sp>
        <p:nvSpPr>
          <p:cNvPr id="52" name="Text 50"/>
          <p:cNvSpPr/>
          <p:nvPr/>
        </p:nvSpPr>
        <p:spPr>
          <a:xfrm>
            <a:off x="9082311" y="6329586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53" name="Text 51"/>
          <p:cNvSpPr/>
          <p:nvPr/>
        </p:nvSpPr>
        <p:spPr>
          <a:xfrm>
            <a:off x="9214321" y="6329586"/>
            <a:ext cx="1954337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Payment processing fees</a:t>
            </a:r>
            <a:endParaRPr lang="en-US" sz="1275" dirty="0"/>
          </a:p>
        </p:txBody>
      </p:sp>
      <p:sp>
        <p:nvSpPr>
          <p:cNvPr id="54" name="Shape 52"/>
          <p:cNvSpPr/>
          <p:nvPr/>
        </p:nvSpPr>
        <p:spPr>
          <a:xfrm>
            <a:off x="9082311" y="6885310"/>
            <a:ext cx="8062689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55" name="Text 53"/>
          <p:cNvSpPr/>
          <p:nvPr/>
        </p:nvSpPr>
        <p:spPr>
          <a:xfrm>
            <a:off x="9082311" y="7199635"/>
            <a:ext cx="830457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ADDITIONAL SUPPORT</a:t>
            </a:r>
            <a:endParaRPr lang="en-US" sz="975" dirty="0"/>
          </a:p>
        </p:txBody>
      </p:sp>
      <p:sp>
        <p:nvSpPr>
          <p:cNvPr id="56" name="Text 54"/>
          <p:cNvSpPr/>
          <p:nvPr/>
        </p:nvSpPr>
        <p:spPr>
          <a:xfrm>
            <a:off x="9082311" y="7485385"/>
            <a:ext cx="830457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Hours above the included 4h/month are billed separately at an agreed hourly rate.</a:t>
            </a:r>
            <a:endParaRPr lang="en-US" sz="1275" dirty="0"/>
          </a:p>
        </p:txBody>
      </p:sp>
      <p:sp>
        <p:nvSpPr>
          <p:cNvPr id="57" name="Shape 55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59" name="Text 57"/>
          <p:cNvSpPr/>
          <p:nvPr/>
        </p:nvSpPr>
        <p:spPr>
          <a:xfrm>
            <a:off x="14945320" y="9563100"/>
            <a:ext cx="227588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INVESTMENT · GROWTH PLAN</a:t>
            </a:r>
            <a:endParaRPr lang="en-US" sz="97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166799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RESPONSIBILITIES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4163303" y="923925"/>
            <a:ext cx="568821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17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4922624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5227424" y="923925"/>
            <a:ext cx="199377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WHAT EACH SIDE BRINGS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What we need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from you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3039591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9" name="Shape 7"/>
          <p:cNvSpPr/>
          <p:nvPr/>
        </p:nvSpPr>
        <p:spPr>
          <a:xfrm>
            <a:off x="9134475" y="3049116"/>
            <a:ext cx="9525" cy="6323484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0" name="Text 8"/>
          <p:cNvSpPr/>
          <p:nvPr/>
        </p:nvSpPr>
        <p:spPr>
          <a:xfrm>
            <a:off x="1143000" y="3506316"/>
            <a:ext cx="7603331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MASTERY SCHOOL OF MUSIC PROVIDES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1143000" y="3830166"/>
            <a:ext cx="7603331" cy="454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Access, context, and timely approval.</a:t>
            </a:r>
            <a:endParaRPr lang="en-US" sz="2850" dirty="0"/>
          </a:p>
        </p:txBody>
      </p:sp>
      <p:sp>
        <p:nvSpPr>
          <p:cNvPr id="12" name="Shape 10"/>
          <p:cNvSpPr/>
          <p:nvPr/>
        </p:nvSpPr>
        <p:spPr>
          <a:xfrm>
            <a:off x="1143000" y="5198864"/>
            <a:ext cx="7381875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3" name="Text 11"/>
          <p:cNvSpPr/>
          <p:nvPr/>
        </p:nvSpPr>
        <p:spPr>
          <a:xfrm>
            <a:off x="1143000" y="4722614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1600200" y="4722614"/>
            <a:ext cx="713241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Decision-maker access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1143000" y="5817989"/>
            <a:ext cx="7381875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6" name="Text 14"/>
          <p:cNvSpPr/>
          <p:nvPr/>
        </p:nvSpPr>
        <p:spPr>
          <a:xfrm>
            <a:off x="1143000" y="5341739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975" dirty="0"/>
          </a:p>
        </p:txBody>
      </p:sp>
      <p:sp>
        <p:nvSpPr>
          <p:cNvPr id="17" name="Text 15"/>
          <p:cNvSpPr/>
          <p:nvPr/>
        </p:nvSpPr>
        <p:spPr>
          <a:xfrm>
            <a:off x="1600200" y="5341739"/>
            <a:ext cx="713241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Current website &amp; domain access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1143000" y="6437114"/>
            <a:ext cx="7381875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9" name="Text 17"/>
          <p:cNvSpPr/>
          <p:nvPr/>
        </p:nvSpPr>
        <p:spPr>
          <a:xfrm>
            <a:off x="1143000" y="5960864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1600200" y="5960864"/>
            <a:ext cx="713241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Existing student / teacher process overview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1143000" y="7056239"/>
            <a:ext cx="7381875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2" name="Text 20"/>
          <p:cNvSpPr/>
          <p:nvPr/>
        </p:nvSpPr>
        <p:spPr>
          <a:xfrm>
            <a:off x="1143000" y="6579989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23" name="Text 21"/>
          <p:cNvSpPr/>
          <p:nvPr/>
        </p:nvSpPr>
        <p:spPr>
          <a:xfrm>
            <a:off x="1600200" y="6579989"/>
            <a:ext cx="713241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Current forms, contracts, pricing, lesson types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1143000" y="7675364"/>
            <a:ext cx="7381875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5" name="Text 23"/>
          <p:cNvSpPr/>
          <p:nvPr/>
        </p:nvSpPr>
        <p:spPr>
          <a:xfrm>
            <a:off x="1143000" y="7199114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975" dirty="0"/>
          </a:p>
        </p:txBody>
      </p:sp>
      <p:sp>
        <p:nvSpPr>
          <p:cNvPr id="26" name="Text 24"/>
          <p:cNvSpPr/>
          <p:nvPr/>
        </p:nvSpPr>
        <p:spPr>
          <a:xfrm>
            <a:off x="1600200" y="7199114"/>
            <a:ext cx="713241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Brand assets — logo, photos, colors if available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1143000" y="8294489"/>
            <a:ext cx="7381875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8" name="Text 26"/>
          <p:cNvSpPr/>
          <p:nvPr/>
        </p:nvSpPr>
        <p:spPr>
          <a:xfrm>
            <a:off x="1143000" y="7818239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975" dirty="0"/>
          </a:p>
        </p:txBody>
      </p:sp>
      <p:sp>
        <p:nvSpPr>
          <p:cNvPr id="29" name="Text 27"/>
          <p:cNvSpPr/>
          <p:nvPr/>
        </p:nvSpPr>
        <p:spPr>
          <a:xfrm>
            <a:off x="1600200" y="7818239"/>
            <a:ext cx="713241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Admin team feedback during testing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1143000" y="8913614"/>
            <a:ext cx="7381875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1" name="Text 29"/>
          <p:cNvSpPr/>
          <p:nvPr/>
        </p:nvSpPr>
        <p:spPr>
          <a:xfrm>
            <a:off x="1143000" y="8437364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</a:t>
            </a:r>
            <a:endParaRPr lang="en-US" sz="975" dirty="0"/>
          </a:p>
        </p:txBody>
      </p:sp>
      <p:sp>
        <p:nvSpPr>
          <p:cNvPr id="32" name="Text 30"/>
          <p:cNvSpPr/>
          <p:nvPr/>
        </p:nvSpPr>
        <p:spPr>
          <a:xfrm>
            <a:off x="1600200" y="8437364"/>
            <a:ext cx="713241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Approval within each implementation phase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9753600" y="3506316"/>
            <a:ext cx="761314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 PROVIDES</a:t>
            </a:r>
            <a:endParaRPr lang="en-US" sz="975" dirty="0"/>
          </a:p>
        </p:txBody>
      </p:sp>
      <p:sp>
        <p:nvSpPr>
          <p:cNvPr id="34" name="Text 32"/>
          <p:cNvSpPr/>
          <p:nvPr/>
        </p:nvSpPr>
        <p:spPr>
          <a:xfrm>
            <a:off x="9753600" y="3830166"/>
            <a:ext cx="7613142" cy="454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End-to-end delivery and ownership.</a:t>
            </a:r>
            <a:endParaRPr lang="en-US" sz="2850" dirty="0"/>
          </a:p>
        </p:txBody>
      </p:sp>
      <p:sp>
        <p:nvSpPr>
          <p:cNvPr id="35" name="Shape 33"/>
          <p:cNvSpPr/>
          <p:nvPr/>
        </p:nvSpPr>
        <p:spPr>
          <a:xfrm>
            <a:off x="9753600" y="5198864"/>
            <a:ext cx="73914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6" name="Text 34"/>
          <p:cNvSpPr/>
          <p:nvPr/>
        </p:nvSpPr>
        <p:spPr>
          <a:xfrm>
            <a:off x="9753600" y="4722614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975" dirty="0"/>
          </a:p>
        </p:txBody>
      </p:sp>
      <p:sp>
        <p:nvSpPr>
          <p:cNvPr id="37" name="Text 35"/>
          <p:cNvSpPr/>
          <p:nvPr/>
        </p:nvSpPr>
        <p:spPr>
          <a:xfrm>
            <a:off x="10210800" y="4722614"/>
            <a:ext cx="714222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Product strategy</a:t>
            </a:r>
            <a:endParaRPr lang="en-US" sz="1800" dirty="0"/>
          </a:p>
        </p:txBody>
      </p:sp>
      <p:sp>
        <p:nvSpPr>
          <p:cNvPr id="38" name="Shape 36"/>
          <p:cNvSpPr/>
          <p:nvPr/>
        </p:nvSpPr>
        <p:spPr>
          <a:xfrm>
            <a:off x="9753600" y="5817989"/>
            <a:ext cx="73914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9" name="Text 37"/>
          <p:cNvSpPr/>
          <p:nvPr/>
        </p:nvSpPr>
        <p:spPr>
          <a:xfrm>
            <a:off x="9753600" y="5341739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975" dirty="0"/>
          </a:p>
        </p:txBody>
      </p:sp>
      <p:sp>
        <p:nvSpPr>
          <p:cNvPr id="40" name="Text 38"/>
          <p:cNvSpPr/>
          <p:nvPr/>
        </p:nvSpPr>
        <p:spPr>
          <a:xfrm>
            <a:off x="10210800" y="5341739"/>
            <a:ext cx="714222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Technical implementation</a:t>
            </a:r>
            <a:endParaRPr lang="en-US" sz="1800" dirty="0"/>
          </a:p>
        </p:txBody>
      </p:sp>
      <p:sp>
        <p:nvSpPr>
          <p:cNvPr id="41" name="Shape 39"/>
          <p:cNvSpPr/>
          <p:nvPr/>
        </p:nvSpPr>
        <p:spPr>
          <a:xfrm>
            <a:off x="9753600" y="6437114"/>
            <a:ext cx="73914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42" name="Text 40"/>
          <p:cNvSpPr/>
          <p:nvPr/>
        </p:nvSpPr>
        <p:spPr>
          <a:xfrm>
            <a:off x="9753600" y="5960864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975" dirty="0"/>
          </a:p>
        </p:txBody>
      </p:sp>
      <p:sp>
        <p:nvSpPr>
          <p:cNvPr id="43" name="Text 41"/>
          <p:cNvSpPr/>
          <p:nvPr/>
        </p:nvSpPr>
        <p:spPr>
          <a:xfrm>
            <a:off x="10210800" y="5960864"/>
            <a:ext cx="714222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Workflow automation</a:t>
            </a:r>
            <a:endParaRPr lang="en-US" sz="1800" dirty="0"/>
          </a:p>
        </p:txBody>
      </p:sp>
      <p:sp>
        <p:nvSpPr>
          <p:cNvPr id="44" name="Shape 42"/>
          <p:cNvSpPr/>
          <p:nvPr/>
        </p:nvSpPr>
        <p:spPr>
          <a:xfrm>
            <a:off x="9753600" y="7056239"/>
            <a:ext cx="73914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45" name="Text 43"/>
          <p:cNvSpPr/>
          <p:nvPr/>
        </p:nvSpPr>
        <p:spPr>
          <a:xfrm>
            <a:off x="9753600" y="6579989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46" name="Text 44"/>
          <p:cNvSpPr/>
          <p:nvPr/>
        </p:nvSpPr>
        <p:spPr>
          <a:xfrm>
            <a:off x="10210800" y="6579989"/>
            <a:ext cx="714222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AI configuration</a:t>
            </a:r>
            <a:endParaRPr lang="en-US" sz="1800" dirty="0"/>
          </a:p>
        </p:txBody>
      </p:sp>
      <p:sp>
        <p:nvSpPr>
          <p:cNvPr id="47" name="Shape 45"/>
          <p:cNvSpPr/>
          <p:nvPr/>
        </p:nvSpPr>
        <p:spPr>
          <a:xfrm>
            <a:off x="9753600" y="7675364"/>
            <a:ext cx="73914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48" name="Text 46"/>
          <p:cNvSpPr/>
          <p:nvPr/>
        </p:nvSpPr>
        <p:spPr>
          <a:xfrm>
            <a:off x="9753600" y="7199114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975" dirty="0"/>
          </a:p>
        </p:txBody>
      </p:sp>
      <p:sp>
        <p:nvSpPr>
          <p:cNvPr id="49" name="Text 47"/>
          <p:cNvSpPr/>
          <p:nvPr/>
        </p:nvSpPr>
        <p:spPr>
          <a:xfrm>
            <a:off x="10210800" y="7199114"/>
            <a:ext cx="714222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Dashboard &amp; reporting</a:t>
            </a:r>
            <a:endParaRPr lang="en-US" sz="1800" dirty="0"/>
          </a:p>
        </p:txBody>
      </p:sp>
      <p:sp>
        <p:nvSpPr>
          <p:cNvPr id="50" name="Shape 48"/>
          <p:cNvSpPr/>
          <p:nvPr/>
        </p:nvSpPr>
        <p:spPr>
          <a:xfrm>
            <a:off x="9753600" y="8294489"/>
            <a:ext cx="73914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51" name="Text 49"/>
          <p:cNvSpPr/>
          <p:nvPr/>
        </p:nvSpPr>
        <p:spPr>
          <a:xfrm>
            <a:off x="9753600" y="7818239"/>
            <a:ext cx="3810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975" dirty="0"/>
          </a:p>
        </p:txBody>
      </p:sp>
      <p:sp>
        <p:nvSpPr>
          <p:cNvPr id="52" name="Text 50"/>
          <p:cNvSpPr/>
          <p:nvPr/>
        </p:nvSpPr>
        <p:spPr>
          <a:xfrm>
            <a:off x="10210800" y="7818239"/>
            <a:ext cx="714222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Staff training &amp; ongoing support</a:t>
            </a:r>
            <a:endParaRPr lang="en-US" sz="1800" dirty="0"/>
          </a:p>
        </p:txBody>
      </p:sp>
      <p:sp>
        <p:nvSpPr>
          <p:cNvPr id="53" name="Shape 51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55" name="Text 53"/>
          <p:cNvSpPr/>
          <p:nvPr/>
        </p:nvSpPr>
        <p:spPr>
          <a:xfrm>
            <a:off x="15769084" y="9563100"/>
            <a:ext cx="145211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RESPONSIBILITIES</a:t>
            </a:r>
            <a:endParaRPr lang="en-US" sz="97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14400"/>
            <a:ext cx="2408188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RECOMMENDED NEXT STEP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7950250" y="923925"/>
            <a:ext cx="57856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18 / 18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488207"/>
            <a:ext cx="752890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CALL TO ACTION</a:t>
            </a:r>
            <a:endParaRPr lang="en-US" sz="975" dirty="0"/>
          </a:p>
        </p:txBody>
      </p:sp>
      <p:sp>
        <p:nvSpPr>
          <p:cNvPr id="5" name="Text 3"/>
          <p:cNvSpPr/>
          <p:nvPr/>
        </p:nvSpPr>
        <p:spPr>
          <a:xfrm>
            <a:off x="1143000" y="1845394"/>
            <a:ext cx="7528908" cy="17479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6600" spc="-66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next move is </a:t>
            </a:r>
            <a:pPr algn="l" indent="0" marL="0">
              <a:lnSpc>
                <a:spcPct val="102000"/>
              </a:lnSpc>
              <a:buNone/>
            </a:pPr>
            <a:r>
              <a:rPr lang="en-US" sz="6600" i="1" spc="-66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small</a:t>
            </a:r>
            <a:pPr algn="l" indent="0" marL="0">
              <a:lnSpc>
                <a:spcPct val="102000"/>
              </a:lnSpc>
              <a:buNone/>
            </a:pPr>
            <a:r>
              <a:rPr lang="en-US" sz="6600" spc="-66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6600" dirty="0"/>
          </a:p>
        </p:txBody>
      </p:sp>
      <p:sp>
        <p:nvSpPr>
          <p:cNvPr id="6" name="Text 4"/>
          <p:cNvSpPr/>
          <p:nvPr/>
        </p:nvSpPr>
        <p:spPr>
          <a:xfrm>
            <a:off x="1143000" y="3821981"/>
            <a:ext cx="6278880" cy="10409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950" i="1" dirty="0">
                <a:solidFill>
                  <a:srgbClr val="2A2825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goal is not only to make Mastery look better online. The goal is to make enrollment, payment, scheduling, and parent experience more </a:t>
            </a:r>
            <a:pPr algn="l" indent="0" marL="0">
              <a:lnSpc>
                <a:spcPct val="135000"/>
              </a:lnSpc>
              <a:buNone/>
            </a:pPr>
            <a:r>
              <a:rPr lang="en-US" sz="1950" i="1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predictable</a:t>
            </a:r>
            <a:pPr algn="l" indent="0" marL="0">
              <a:lnSpc>
                <a:spcPct val="135000"/>
              </a:lnSpc>
              <a:buNone/>
            </a:pPr>
            <a:r>
              <a:rPr lang="en-US" sz="1950" i="1" dirty="0">
                <a:solidFill>
                  <a:srgbClr val="2A2825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1950" dirty="0"/>
          </a:p>
        </p:txBody>
      </p:sp>
      <p:sp>
        <p:nvSpPr>
          <p:cNvPr id="7" name="Shape 5"/>
          <p:cNvSpPr/>
          <p:nvPr/>
        </p:nvSpPr>
        <p:spPr>
          <a:xfrm>
            <a:off x="1143000" y="5217691"/>
            <a:ext cx="7309619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5551066"/>
            <a:ext cx="6477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1943100" y="5546303"/>
            <a:ext cx="198120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THIS WEEK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4076700" y="5436766"/>
            <a:ext cx="4507197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Sign Letter of Intent.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1143000" y="5966296"/>
            <a:ext cx="7309619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2" name="Text 10"/>
          <p:cNvSpPr/>
          <p:nvPr/>
        </p:nvSpPr>
        <p:spPr>
          <a:xfrm>
            <a:off x="1143000" y="6299671"/>
            <a:ext cx="6477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975" dirty="0"/>
          </a:p>
        </p:txBody>
      </p:sp>
      <p:sp>
        <p:nvSpPr>
          <p:cNvPr id="13" name="Text 11"/>
          <p:cNvSpPr/>
          <p:nvPr/>
        </p:nvSpPr>
        <p:spPr>
          <a:xfrm>
            <a:off x="1943100" y="6294909"/>
            <a:ext cx="198120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WITHIN 2 WEEKS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4076700" y="6185371"/>
            <a:ext cx="4507197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Pay 50% setup deposit. Kickoff begins.</a:t>
            </a:r>
            <a:endParaRPr lang="en-US" sz="2100" dirty="0"/>
          </a:p>
        </p:txBody>
      </p:sp>
      <p:sp>
        <p:nvSpPr>
          <p:cNvPr id="15" name="Shape 13"/>
          <p:cNvSpPr/>
          <p:nvPr/>
        </p:nvSpPr>
        <p:spPr>
          <a:xfrm>
            <a:off x="1143000" y="6714902"/>
            <a:ext cx="7309619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6" name="Text 14"/>
          <p:cNvSpPr/>
          <p:nvPr/>
        </p:nvSpPr>
        <p:spPr>
          <a:xfrm>
            <a:off x="1143000" y="7048277"/>
            <a:ext cx="6477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975" dirty="0"/>
          </a:p>
        </p:txBody>
      </p:sp>
      <p:sp>
        <p:nvSpPr>
          <p:cNvPr id="17" name="Text 15"/>
          <p:cNvSpPr/>
          <p:nvPr/>
        </p:nvSpPr>
        <p:spPr>
          <a:xfrm>
            <a:off x="1943100" y="7043514"/>
            <a:ext cx="198120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WEEKS 6 – 8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4076700" y="6933977"/>
            <a:ext cx="4507197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Phase 1 launch.</a:t>
            </a:r>
            <a:endParaRPr lang="en-US" sz="2100" dirty="0"/>
          </a:p>
        </p:txBody>
      </p:sp>
      <p:sp>
        <p:nvSpPr>
          <p:cNvPr id="19" name="Shape 17"/>
          <p:cNvSpPr/>
          <p:nvPr/>
        </p:nvSpPr>
        <p:spPr>
          <a:xfrm>
            <a:off x="1143000" y="8532093"/>
            <a:ext cx="7309619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0" name="Shape 18"/>
          <p:cNvSpPr/>
          <p:nvPr/>
        </p:nvSpPr>
        <p:spPr>
          <a:xfrm>
            <a:off x="1143000" y="7463507"/>
            <a:ext cx="7309619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1" name="Text 19"/>
          <p:cNvSpPr/>
          <p:nvPr/>
        </p:nvSpPr>
        <p:spPr>
          <a:xfrm>
            <a:off x="1143000" y="7796882"/>
            <a:ext cx="6477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1943100" y="7792120"/>
            <a:ext cx="198120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DAY 90</a:t>
            </a:r>
            <a:endParaRPr lang="en-US" sz="975" dirty="0"/>
          </a:p>
        </p:txBody>
      </p:sp>
      <p:sp>
        <p:nvSpPr>
          <p:cNvPr id="23" name="Text 21"/>
          <p:cNvSpPr/>
          <p:nvPr/>
        </p:nvSpPr>
        <p:spPr>
          <a:xfrm>
            <a:off x="4076700" y="7682582"/>
            <a:ext cx="4507197" cy="678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Review ROI, adoption, and next optimization plan.</a:t>
            </a:r>
            <a:endParaRPr lang="en-US" sz="2100" dirty="0"/>
          </a:p>
        </p:txBody>
      </p:sp>
      <p:sp>
        <p:nvSpPr>
          <p:cNvPr id="24" name="Shape 22"/>
          <p:cNvSpPr/>
          <p:nvPr/>
        </p:nvSpPr>
        <p:spPr>
          <a:xfrm>
            <a:off x="1143000" y="9163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485900" y="9182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26" name="Text 24"/>
          <p:cNvSpPr/>
          <p:nvPr/>
        </p:nvSpPr>
        <p:spPr>
          <a:xfrm>
            <a:off x="7626176" y="9182100"/>
            <a:ext cx="902643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NEXT STEP</a:t>
            </a:r>
            <a:endParaRPr lang="en-US" sz="975" dirty="0"/>
          </a:p>
        </p:txBody>
      </p:sp>
      <p:sp>
        <p:nvSpPr>
          <p:cNvPr id="27" name="Shape 25"/>
          <p:cNvSpPr/>
          <p:nvPr/>
        </p:nvSpPr>
        <p:spPr>
          <a:xfrm>
            <a:off x="9367019" y="0"/>
            <a:ext cx="8920981" cy="10287000"/>
          </a:xfrm>
          <a:prstGeom prst="rect">
            <a:avLst/>
          </a:prstGeom>
          <a:solidFill>
            <a:srgbClr val="B08A3E">
              <a:alpha val="1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0281419" y="914400"/>
            <a:ext cx="209550" cy="209550"/>
          </a:xfrm>
          <a:prstGeom prst="rect">
            <a:avLst/>
          </a:prstGeom>
          <a:ln w="14288">
            <a:solidFill>
              <a:srgbClr val="C9A55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0624319" y="933450"/>
            <a:ext cx="1117774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30" name="Text 28"/>
          <p:cNvSpPr/>
          <p:nvPr/>
        </p:nvSpPr>
        <p:spPr>
          <a:xfrm>
            <a:off x="10281419" y="3257922"/>
            <a:ext cx="730494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5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CLOSING</a:t>
            </a:r>
            <a:endParaRPr lang="en-US" sz="975" dirty="0"/>
          </a:p>
        </p:txBody>
      </p:sp>
      <p:sp>
        <p:nvSpPr>
          <p:cNvPr id="31" name="Text 29"/>
          <p:cNvSpPr/>
          <p:nvPr/>
        </p:nvSpPr>
        <p:spPr>
          <a:xfrm>
            <a:off x="10281419" y="3657972"/>
            <a:ext cx="6278880" cy="19262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200" i="1" spc="-21" kern="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Predictable enrollment. Quieter operations. A school experience that finally matches the lessons.</a:t>
            </a:r>
            <a:endParaRPr lang="en-US" sz="4200" dirty="0"/>
          </a:p>
        </p:txBody>
      </p:sp>
      <p:sp>
        <p:nvSpPr>
          <p:cNvPr id="32" name="Shape 30"/>
          <p:cNvSpPr/>
          <p:nvPr/>
        </p:nvSpPr>
        <p:spPr>
          <a:xfrm>
            <a:off x="10281419" y="7680127"/>
            <a:ext cx="2095500" cy="9525"/>
          </a:xfrm>
          <a:prstGeom prst="rect">
            <a:avLst/>
          </a:prstGeom>
          <a:solidFill>
            <a:srgbClr val="F6F1E7">
              <a:alpha val="25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10281419" y="7956352"/>
            <a:ext cx="7304946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DeployGrow</a:t>
            </a:r>
            <a:endParaRPr lang="en-US" sz="3600" dirty="0"/>
          </a:p>
        </p:txBody>
      </p:sp>
      <p:sp>
        <p:nvSpPr>
          <p:cNvPr id="34" name="Text 32"/>
          <p:cNvSpPr/>
          <p:nvPr/>
        </p:nvSpPr>
        <p:spPr>
          <a:xfrm>
            <a:off x="10281419" y="8489752"/>
            <a:ext cx="7304946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>
                    <a:alpha val="7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DBA of MGAC AI LTD.</a:t>
            </a:r>
            <a:endParaRPr lang="en-US" sz="1275" dirty="0"/>
          </a:p>
        </p:txBody>
      </p:sp>
      <p:sp>
        <p:nvSpPr>
          <p:cNvPr id="35" name="Text 33"/>
          <p:cNvSpPr/>
          <p:nvPr/>
        </p:nvSpPr>
        <p:spPr>
          <a:xfrm>
            <a:off x="10281419" y="9045476"/>
            <a:ext cx="1464543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5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PROPOSAL</a:t>
            </a:r>
            <a:endParaRPr lang="en-US" sz="975" dirty="0"/>
          </a:p>
        </p:txBody>
      </p:sp>
      <p:sp>
        <p:nvSpPr>
          <p:cNvPr id="36" name="Text 34"/>
          <p:cNvSpPr/>
          <p:nvPr/>
        </p:nvSpPr>
        <p:spPr>
          <a:xfrm>
            <a:off x="10281419" y="9274076"/>
            <a:ext cx="1464543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Growth Plan · 2026</a:t>
            </a:r>
            <a:endParaRPr lang="en-US" sz="1275" dirty="0"/>
          </a:p>
        </p:txBody>
      </p:sp>
      <p:sp>
        <p:nvSpPr>
          <p:cNvPr id="37" name="Text 35"/>
          <p:cNvSpPr/>
          <p:nvPr/>
        </p:nvSpPr>
        <p:spPr>
          <a:xfrm>
            <a:off x="11974562" y="9045476"/>
            <a:ext cx="189651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5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</a:t>
            </a:r>
            <a:endParaRPr lang="en-US" sz="975" dirty="0"/>
          </a:p>
        </p:txBody>
      </p:sp>
      <p:sp>
        <p:nvSpPr>
          <p:cNvPr id="38" name="Text 36"/>
          <p:cNvSpPr/>
          <p:nvPr/>
        </p:nvSpPr>
        <p:spPr>
          <a:xfrm>
            <a:off x="11974562" y="9274076"/>
            <a:ext cx="1896517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Mastery School of Music</a:t>
            </a:r>
            <a:endParaRPr lang="en-US" sz="12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1947937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EXECUTIVE SUMMARY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3527956" y="923925"/>
            <a:ext cx="60424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4322698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4627498" y="923925"/>
            <a:ext cx="259370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 MASTERY SCHOOL OF MUSIC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8016762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2.1 — THE THESIS</a:t>
            </a:r>
            <a:endParaRPr lang="en-US" sz="975" dirty="0"/>
          </a:p>
        </p:txBody>
      </p:sp>
      <p:sp>
        <p:nvSpPr>
          <p:cNvPr id="8" name="Text 6"/>
          <p:cNvSpPr/>
          <p:nvPr/>
        </p:nvSpPr>
        <p:spPr>
          <a:xfrm>
            <a:off x="1143000" y="2281238"/>
            <a:ext cx="8016762" cy="33298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Mastery does not only need a better website. It needs a cleaner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operating system 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for how families discover, book, register, pay, and stay.</a:t>
            </a:r>
            <a:endParaRPr lang="en-US" sz="4800" dirty="0"/>
          </a:p>
        </p:txBody>
      </p:sp>
      <p:sp>
        <p:nvSpPr>
          <p:cNvPr id="9" name="Shape 7"/>
          <p:cNvSpPr/>
          <p:nvPr/>
        </p:nvSpPr>
        <p:spPr>
          <a:xfrm>
            <a:off x="1143000" y="6030144"/>
            <a:ext cx="609600" cy="9525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10" name="Text 8"/>
          <p:cNvSpPr/>
          <p:nvPr/>
        </p:nvSpPr>
        <p:spPr>
          <a:xfrm>
            <a:off x="1143000" y="6344469"/>
            <a:ext cx="706374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The biggest opportunity is not more traffic. It is converting existing interest into enrolled students — and keeping them.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069264" y="1847850"/>
            <a:ext cx="728800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2.2 — FOUR PROOF POINTS</a:t>
            </a:r>
            <a:endParaRPr lang="en-US" sz="975" dirty="0"/>
          </a:p>
        </p:txBody>
      </p:sp>
      <p:sp>
        <p:nvSpPr>
          <p:cNvPr id="12" name="Shape 10"/>
          <p:cNvSpPr/>
          <p:nvPr/>
        </p:nvSpPr>
        <p:spPr>
          <a:xfrm>
            <a:off x="10069264" y="2281238"/>
            <a:ext cx="7075736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3" name="Text 11"/>
          <p:cNvSpPr/>
          <p:nvPr/>
        </p:nvSpPr>
        <p:spPr>
          <a:xfrm>
            <a:off x="10069264" y="2519363"/>
            <a:ext cx="647700" cy="68907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10869364" y="2519363"/>
            <a:ext cx="646390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Process is fragmented today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0869364" y="2919413"/>
            <a:ext cx="646390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Manual emails, paper signing, and on-site payment — each handoff loses revenue.</a:t>
            </a:r>
            <a:endParaRPr lang="en-US" sz="1275" dirty="0"/>
          </a:p>
        </p:txBody>
      </p:sp>
      <p:sp>
        <p:nvSpPr>
          <p:cNvPr id="16" name="Shape 14"/>
          <p:cNvSpPr/>
          <p:nvPr/>
        </p:nvSpPr>
        <p:spPr>
          <a:xfrm>
            <a:off x="10069264" y="3665637"/>
            <a:ext cx="7075736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7" name="Text 15"/>
          <p:cNvSpPr/>
          <p:nvPr/>
        </p:nvSpPr>
        <p:spPr>
          <a:xfrm>
            <a:off x="10069264" y="3903762"/>
            <a:ext cx="647700" cy="68907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10869364" y="3903762"/>
            <a:ext cx="646390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The bottleneck is conversion, not traffic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869364" y="4303812"/>
            <a:ext cx="646390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Inquiries arrive. Most don't convert because follow-up depends on staff memory.</a:t>
            </a:r>
            <a:endParaRPr lang="en-US" sz="1275" dirty="0"/>
          </a:p>
        </p:txBody>
      </p:sp>
      <p:sp>
        <p:nvSpPr>
          <p:cNvPr id="20" name="Shape 18"/>
          <p:cNvSpPr/>
          <p:nvPr/>
        </p:nvSpPr>
        <p:spPr>
          <a:xfrm>
            <a:off x="10069264" y="5050036"/>
            <a:ext cx="7075736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1" name="Text 19"/>
          <p:cNvSpPr/>
          <p:nvPr/>
        </p:nvSpPr>
        <p:spPr>
          <a:xfrm>
            <a:off x="10069264" y="5288161"/>
            <a:ext cx="647700" cy="68907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10869364" y="5288161"/>
            <a:ext cx="646390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Growth plan is the right fit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0869364" y="5688211"/>
            <a:ext cx="646390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Website + lead capture + AI front desk + parent dashboard + automation + analytics.</a:t>
            </a:r>
            <a:endParaRPr lang="en-US" sz="1275" dirty="0"/>
          </a:p>
        </p:txBody>
      </p:sp>
      <p:sp>
        <p:nvSpPr>
          <p:cNvPr id="24" name="Shape 22"/>
          <p:cNvSpPr/>
          <p:nvPr/>
        </p:nvSpPr>
        <p:spPr>
          <a:xfrm>
            <a:off x="10069264" y="7552134"/>
            <a:ext cx="7075736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5" name="Shape 23"/>
          <p:cNvSpPr/>
          <p:nvPr/>
        </p:nvSpPr>
        <p:spPr>
          <a:xfrm>
            <a:off x="10069264" y="6434435"/>
            <a:ext cx="7075736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6" name="Text 24"/>
          <p:cNvSpPr/>
          <p:nvPr/>
        </p:nvSpPr>
        <p:spPr>
          <a:xfrm>
            <a:off x="10069264" y="6672560"/>
            <a:ext cx="647700" cy="68907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27" name="Text 25"/>
          <p:cNvSpPr/>
          <p:nvPr/>
        </p:nvSpPr>
        <p:spPr>
          <a:xfrm>
            <a:off x="10869364" y="6672560"/>
            <a:ext cx="646390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90-day target </a:t>
            </a:r>
            <a:pPr algn="l" indent="0" marL="0">
              <a:lnSpc>
                <a:spcPct val="150000"/>
              </a:lnSpc>
              <a:buNone/>
            </a:pPr>
            <a:r>
              <a:rPr lang="en-US" sz="975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ESTIMATED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0869364" y="7072610"/>
            <a:ext cx="646390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−30% admin workload · +10% trial-to-paid conversion · +5% retention.</a:t>
            </a:r>
            <a:endParaRPr lang="en-US" sz="1275" dirty="0"/>
          </a:p>
        </p:txBody>
      </p:sp>
      <p:sp>
        <p:nvSpPr>
          <p:cNvPr id="29" name="Shape 27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31" name="Text 29"/>
          <p:cNvSpPr/>
          <p:nvPr/>
        </p:nvSpPr>
        <p:spPr>
          <a:xfrm>
            <a:off x="15509230" y="9563100"/>
            <a:ext cx="171197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EXECUTIVE SUMMARY</a:t>
            </a:r>
            <a:endParaRPr lang="en-US" sz="9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187806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CURRENT SITUATION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4471452" y="923925"/>
            <a:ext cx="602233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5264185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5568985" y="923925"/>
            <a:ext cx="165221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OBSERVED FRICTION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3735050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Current operations are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6E1F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losing revenue quietly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2696691"/>
            <a:ext cx="10791825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Five recurring frictions surface across the customer journey. None are catastrophic on their own — together they leak meaningful revenue every month.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714500" y="4559573"/>
            <a:ext cx="14859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0" name="Shape 8"/>
          <p:cNvSpPr/>
          <p:nvPr/>
        </p:nvSpPr>
        <p:spPr>
          <a:xfrm>
            <a:off x="1714500" y="4530998"/>
            <a:ext cx="66675" cy="66675"/>
          </a:xfrm>
          <a:prstGeom prst="ellipse">
            <a:avLst/>
          </a:prstGeom>
          <a:solidFill>
            <a:srgbClr val="B08A3E"/>
          </a:solidFill>
          <a:ln/>
        </p:spPr>
      </p:sp>
      <p:sp>
        <p:nvSpPr>
          <p:cNvPr id="11" name="Shape 9"/>
          <p:cNvSpPr/>
          <p:nvPr/>
        </p:nvSpPr>
        <p:spPr>
          <a:xfrm>
            <a:off x="5412581" y="4530998"/>
            <a:ext cx="66675" cy="66675"/>
          </a:xfrm>
          <a:prstGeom prst="ellipse">
            <a:avLst/>
          </a:prstGeom>
          <a:solidFill>
            <a:srgbClr val="B08A3E"/>
          </a:solidFill>
          <a:ln/>
        </p:spPr>
      </p:sp>
      <p:sp>
        <p:nvSpPr>
          <p:cNvPr id="12" name="Shape 10"/>
          <p:cNvSpPr/>
          <p:nvPr/>
        </p:nvSpPr>
        <p:spPr>
          <a:xfrm>
            <a:off x="9110663" y="4530998"/>
            <a:ext cx="66675" cy="66675"/>
          </a:xfrm>
          <a:prstGeom prst="ellipse">
            <a:avLst/>
          </a:prstGeom>
          <a:solidFill>
            <a:srgbClr val="B08A3E"/>
          </a:solidFill>
          <a:ln/>
        </p:spPr>
      </p:sp>
      <p:sp>
        <p:nvSpPr>
          <p:cNvPr id="13" name="Shape 11"/>
          <p:cNvSpPr/>
          <p:nvPr/>
        </p:nvSpPr>
        <p:spPr>
          <a:xfrm>
            <a:off x="12808744" y="4530998"/>
            <a:ext cx="66675" cy="66675"/>
          </a:xfrm>
          <a:prstGeom prst="ellipse">
            <a:avLst/>
          </a:prstGeom>
          <a:solidFill>
            <a:srgbClr val="B08A3E"/>
          </a:solidFill>
          <a:ln/>
        </p:spPr>
      </p:sp>
      <p:sp>
        <p:nvSpPr>
          <p:cNvPr id="14" name="Shape 12"/>
          <p:cNvSpPr/>
          <p:nvPr/>
        </p:nvSpPr>
        <p:spPr>
          <a:xfrm>
            <a:off x="16506825" y="4530998"/>
            <a:ext cx="66675" cy="66675"/>
          </a:xfrm>
          <a:prstGeom prst="ellipse">
            <a:avLst/>
          </a:prstGeom>
          <a:solidFill>
            <a:srgbClr val="B08A3E"/>
          </a:solidFill>
          <a:ln/>
        </p:spPr>
      </p:sp>
      <p:sp>
        <p:nvSpPr>
          <p:cNvPr id="15" name="Text 13"/>
          <p:cNvSpPr/>
          <p:nvPr/>
        </p:nvSpPr>
        <p:spPr>
          <a:xfrm>
            <a:off x="1333500" y="4959623"/>
            <a:ext cx="112253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· DISCOVER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1333500" y="5259660"/>
            <a:ext cx="2721410" cy="769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Slow website, weak conversion path.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333500" y="6143551"/>
            <a:ext cx="2966755" cy="5399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Visitors arrive but the path to "book a trial" is buried, slow, or unclear.</a:t>
            </a:r>
            <a:endParaRPr lang="en-US" sz="1275" dirty="0"/>
          </a:p>
        </p:txBody>
      </p:sp>
      <p:sp>
        <p:nvSpPr>
          <p:cNvPr id="18" name="Shape 16"/>
          <p:cNvSpPr/>
          <p:nvPr/>
        </p:nvSpPr>
        <p:spPr>
          <a:xfrm>
            <a:off x="1333500" y="6873999"/>
            <a:ext cx="949375" cy="342900"/>
          </a:xfrm>
          <a:prstGeom prst="rect">
            <a:avLst/>
          </a:prstGeom>
          <a:ln w="9525">
            <a:solidFill>
              <a:srgbClr val="6E1F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476375" y="6959724"/>
            <a:ext cx="73982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FRICTION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4518645" y="4959623"/>
            <a:ext cx="80062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 · BOOK</a:t>
            </a:r>
            <a:endParaRPr lang="en-US" sz="975" dirty="0"/>
          </a:p>
        </p:txBody>
      </p:sp>
      <p:sp>
        <p:nvSpPr>
          <p:cNvPr id="21" name="Text 19"/>
          <p:cNvSpPr/>
          <p:nvPr/>
        </p:nvSpPr>
        <p:spPr>
          <a:xfrm>
            <a:off x="4518645" y="5259660"/>
            <a:ext cx="2966755" cy="11353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Trial booking &amp; follow-up are manual.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4518645" y="6509296"/>
            <a:ext cx="2966755" cy="79087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Staff handles each inquiry by hand. Follow-ups depend on memory, not a system.</a:t>
            </a:r>
            <a:endParaRPr lang="en-US" sz="1275" dirty="0"/>
          </a:p>
        </p:txBody>
      </p:sp>
      <p:sp>
        <p:nvSpPr>
          <p:cNvPr id="23" name="Shape 21"/>
          <p:cNvSpPr/>
          <p:nvPr/>
        </p:nvSpPr>
        <p:spPr>
          <a:xfrm>
            <a:off x="4518645" y="7490668"/>
            <a:ext cx="949375" cy="342900"/>
          </a:xfrm>
          <a:prstGeom prst="rect">
            <a:avLst/>
          </a:prstGeom>
          <a:ln w="9525">
            <a:solidFill>
              <a:srgbClr val="6E1F2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61520" y="7576393"/>
            <a:ext cx="73982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FRICTION</a:t>
            </a:r>
            <a:endParaRPr lang="en-US" sz="975" dirty="0"/>
          </a:p>
        </p:txBody>
      </p:sp>
      <p:sp>
        <p:nvSpPr>
          <p:cNvPr id="25" name="Text 23"/>
          <p:cNvSpPr/>
          <p:nvPr/>
        </p:nvSpPr>
        <p:spPr>
          <a:xfrm>
            <a:off x="7703790" y="4959623"/>
            <a:ext cx="112253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 · REGISTER</a:t>
            </a:r>
            <a:endParaRPr lang="en-US" sz="975" dirty="0"/>
          </a:p>
        </p:txBody>
      </p:sp>
      <p:sp>
        <p:nvSpPr>
          <p:cNvPr id="26" name="Text 24"/>
          <p:cNvSpPr/>
          <p:nvPr/>
        </p:nvSpPr>
        <p:spPr>
          <a:xfrm>
            <a:off x="7703790" y="5259660"/>
            <a:ext cx="2537594" cy="769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Contracts are signed on-site, not digitally.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7703790" y="6143551"/>
            <a:ext cx="2966755" cy="79087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Families sign in person. The interval between intent and commitment loses students.</a:t>
            </a:r>
            <a:endParaRPr lang="en-US" sz="1275" dirty="0"/>
          </a:p>
        </p:txBody>
      </p:sp>
      <p:sp>
        <p:nvSpPr>
          <p:cNvPr id="28" name="Shape 26"/>
          <p:cNvSpPr/>
          <p:nvPr/>
        </p:nvSpPr>
        <p:spPr>
          <a:xfrm>
            <a:off x="7703790" y="7124923"/>
            <a:ext cx="949375" cy="342900"/>
          </a:xfrm>
          <a:prstGeom prst="rect">
            <a:avLst/>
          </a:prstGeom>
          <a:ln w="9525">
            <a:solidFill>
              <a:srgbClr val="6E1F2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846665" y="7210648"/>
            <a:ext cx="73982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FRICTION</a:t>
            </a:r>
            <a:endParaRPr lang="en-US" sz="975" dirty="0"/>
          </a:p>
        </p:txBody>
      </p:sp>
      <p:sp>
        <p:nvSpPr>
          <p:cNvPr id="30" name="Text 28"/>
          <p:cNvSpPr/>
          <p:nvPr/>
        </p:nvSpPr>
        <p:spPr>
          <a:xfrm>
            <a:off x="10888935" y="4959623"/>
            <a:ext cx="72010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· PAY</a:t>
            </a:r>
            <a:endParaRPr lang="en-US" sz="975" dirty="0"/>
          </a:p>
        </p:txBody>
      </p:sp>
      <p:sp>
        <p:nvSpPr>
          <p:cNvPr id="31" name="Text 29"/>
          <p:cNvSpPr/>
          <p:nvPr/>
        </p:nvSpPr>
        <p:spPr>
          <a:xfrm>
            <a:off x="10888935" y="5259660"/>
            <a:ext cx="2539082" cy="769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Payment depends on e-transfer and POS.</a:t>
            </a:r>
            <a:endParaRPr lang="en-US" sz="2400" dirty="0"/>
          </a:p>
        </p:txBody>
      </p:sp>
      <p:sp>
        <p:nvSpPr>
          <p:cNvPr id="32" name="Text 30"/>
          <p:cNvSpPr/>
          <p:nvPr/>
        </p:nvSpPr>
        <p:spPr>
          <a:xfrm>
            <a:off x="10888935" y="6143551"/>
            <a:ext cx="2966755" cy="79087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No automated billing, no failed-payment recovery, late collections are common.</a:t>
            </a:r>
            <a:endParaRPr lang="en-US" sz="1275" dirty="0"/>
          </a:p>
        </p:txBody>
      </p:sp>
      <p:sp>
        <p:nvSpPr>
          <p:cNvPr id="33" name="Shape 31"/>
          <p:cNvSpPr/>
          <p:nvPr/>
        </p:nvSpPr>
        <p:spPr>
          <a:xfrm>
            <a:off x="10888935" y="7124923"/>
            <a:ext cx="949375" cy="342900"/>
          </a:xfrm>
          <a:prstGeom prst="rect">
            <a:avLst/>
          </a:prstGeom>
          <a:ln w="9525">
            <a:solidFill>
              <a:srgbClr val="6E1F2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1031810" y="7210648"/>
            <a:ext cx="73982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FRICTION</a:t>
            </a:r>
            <a:endParaRPr lang="en-US" sz="975" dirty="0"/>
          </a:p>
        </p:txBody>
      </p:sp>
      <p:sp>
        <p:nvSpPr>
          <p:cNvPr id="35" name="Text 33"/>
          <p:cNvSpPr/>
          <p:nvPr/>
        </p:nvSpPr>
        <p:spPr>
          <a:xfrm>
            <a:off x="14074080" y="4959623"/>
            <a:ext cx="80062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 · STAY</a:t>
            </a:r>
            <a:endParaRPr lang="en-US" sz="975" dirty="0"/>
          </a:p>
        </p:txBody>
      </p:sp>
      <p:sp>
        <p:nvSpPr>
          <p:cNvPr id="36" name="Text 34"/>
          <p:cNvSpPr/>
          <p:nvPr/>
        </p:nvSpPr>
        <p:spPr>
          <a:xfrm>
            <a:off x="14074080" y="5259660"/>
            <a:ext cx="2428726" cy="769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Scheduling has no real-time inventory.</a:t>
            </a:r>
            <a:endParaRPr lang="en-US" sz="2400" dirty="0"/>
          </a:p>
        </p:txBody>
      </p:sp>
      <p:sp>
        <p:nvSpPr>
          <p:cNvPr id="37" name="Text 35"/>
          <p:cNvSpPr/>
          <p:nvPr/>
        </p:nvSpPr>
        <p:spPr>
          <a:xfrm>
            <a:off x="14074080" y="6143551"/>
            <a:ext cx="2966755" cy="5399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No parent self-service for makeup lessons, conflicts, or rescheduling.</a:t>
            </a:r>
            <a:endParaRPr lang="en-US" sz="1275" dirty="0"/>
          </a:p>
        </p:txBody>
      </p:sp>
      <p:sp>
        <p:nvSpPr>
          <p:cNvPr id="38" name="Shape 36"/>
          <p:cNvSpPr/>
          <p:nvPr/>
        </p:nvSpPr>
        <p:spPr>
          <a:xfrm>
            <a:off x="14074080" y="6873999"/>
            <a:ext cx="949375" cy="342900"/>
          </a:xfrm>
          <a:prstGeom prst="rect">
            <a:avLst/>
          </a:prstGeom>
          <a:ln w="9525">
            <a:solidFill>
              <a:srgbClr val="6E1F2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4216955" y="6959724"/>
            <a:ext cx="73982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FRICTION</a:t>
            </a:r>
            <a:endParaRPr lang="en-US" sz="975" dirty="0"/>
          </a:p>
        </p:txBody>
      </p:sp>
      <p:sp>
        <p:nvSpPr>
          <p:cNvPr id="40" name="Text 38"/>
          <p:cNvSpPr/>
          <p:nvPr/>
        </p:nvSpPr>
        <p:spPr>
          <a:xfrm>
            <a:off x="1143000" y="8595568"/>
            <a:ext cx="882967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i="1" spc="11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Note — these observations are based on customer-experience walkthroughs and discovery assumptions. They will be validated in Weeks 1–2 of engagement.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43" name="Text 41"/>
          <p:cNvSpPr/>
          <p:nvPr/>
        </p:nvSpPr>
        <p:spPr>
          <a:xfrm>
            <a:off x="14344724" y="9563100"/>
            <a:ext cx="2884284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CURRENT SITUATION · FRICTION MAP</a:t>
            </a:r>
            <a:endParaRPr lang="en-US" sz="9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268278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ESTIMATED BUSINESS IMPACT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4344352" y="923925"/>
            <a:ext cx="60640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04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5141253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5446053" y="923925"/>
            <a:ext cx="177514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ANNUALIZED LEAKAGE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cost is not one big failure — it is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many small leaks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3697932"/>
            <a:ext cx="88011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4206776"/>
            <a:ext cx="6477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2019300" y="3974157"/>
            <a:ext cx="632785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Missed trial follow-up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019300" y="4355157"/>
            <a:ext cx="6327857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Inquiries that don't return for a paid lesson because no one followed up.</a:t>
            </a:r>
            <a:endParaRPr lang="en-US" sz="1275" dirty="0"/>
          </a:p>
        </p:txBody>
      </p:sp>
      <p:sp>
        <p:nvSpPr>
          <p:cNvPr id="12" name="Text 10"/>
          <p:cNvSpPr/>
          <p:nvPr/>
        </p:nvSpPr>
        <p:spPr>
          <a:xfrm>
            <a:off x="8467651" y="4092476"/>
            <a:ext cx="1552649" cy="4333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i="1" dirty="0">
                <a:solidFill>
                  <a:srgbClr val="6E1F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$30K – $90K</a:t>
            </a:r>
            <a:endParaRPr lang="en-US" sz="2550" dirty="0"/>
          </a:p>
        </p:txBody>
      </p:sp>
      <p:sp>
        <p:nvSpPr>
          <p:cNvPr id="13" name="Shape 11"/>
          <p:cNvSpPr/>
          <p:nvPr/>
        </p:nvSpPr>
        <p:spPr>
          <a:xfrm>
            <a:off x="1143000" y="4872782"/>
            <a:ext cx="88011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4" name="Text 12"/>
          <p:cNvSpPr/>
          <p:nvPr/>
        </p:nvSpPr>
        <p:spPr>
          <a:xfrm>
            <a:off x="1143000" y="5381625"/>
            <a:ext cx="6477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975" dirty="0"/>
          </a:p>
        </p:txBody>
      </p:sp>
      <p:sp>
        <p:nvSpPr>
          <p:cNvPr id="15" name="Text 13"/>
          <p:cNvSpPr/>
          <p:nvPr/>
        </p:nvSpPr>
        <p:spPr>
          <a:xfrm>
            <a:off x="2019300" y="5149007"/>
            <a:ext cx="634219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Manual admin time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2019300" y="5530007"/>
            <a:ext cx="634219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Hours spent on data entry, reminders, scheduling, and chasing payments.</a:t>
            </a:r>
            <a:endParaRPr lang="en-US" sz="1275" dirty="0"/>
          </a:p>
        </p:txBody>
      </p:sp>
      <p:sp>
        <p:nvSpPr>
          <p:cNvPr id="17" name="Text 15"/>
          <p:cNvSpPr/>
          <p:nvPr/>
        </p:nvSpPr>
        <p:spPr>
          <a:xfrm>
            <a:off x="8481566" y="5267325"/>
            <a:ext cx="1538734" cy="4333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i="1" dirty="0">
                <a:solidFill>
                  <a:srgbClr val="6E1F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$25K – $60K</a:t>
            </a:r>
            <a:endParaRPr lang="en-US" sz="2550" dirty="0"/>
          </a:p>
        </p:txBody>
      </p:sp>
      <p:sp>
        <p:nvSpPr>
          <p:cNvPr id="18" name="Shape 16"/>
          <p:cNvSpPr/>
          <p:nvPr/>
        </p:nvSpPr>
        <p:spPr>
          <a:xfrm>
            <a:off x="1143000" y="6047631"/>
            <a:ext cx="88011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9" name="Text 17"/>
          <p:cNvSpPr/>
          <p:nvPr/>
        </p:nvSpPr>
        <p:spPr>
          <a:xfrm>
            <a:off x="1143000" y="6556474"/>
            <a:ext cx="6477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2019300" y="6323856"/>
            <a:ext cx="637085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Payment friction &amp; late collection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2019300" y="6704856"/>
            <a:ext cx="6370856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Manual e-transfer / POS workflows, no automated retry on failed payments.</a:t>
            </a:r>
            <a:endParaRPr lang="en-US" sz="1275" dirty="0"/>
          </a:p>
        </p:txBody>
      </p:sp>
      <p:sp>
        <p:nvSpPr>
          <p:cNvPr id="22" name="Text 20"/>
          <p:cNvSpPr/>
          <p:nvPr/>
        </p:nvSpPr>
        <p:spPr>
          <a:xfrm>
            <a:off x="8509397" y="6442174"/>
            <a:ext cx="1510903" cy="4333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i="1" dirty="0">
                <a:solidFill>
                  <a:srgbClr val="6E1F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$10K – $30K</a:t>
            </a:r>
            <a:endParaRPr lang="en-US" sz="2550" dirty="0"/>
          </a:p>
        </p:txBody>
      </p:sp>
      <p:sp>
        <p:nvSpPr>
          <p:cNvPr id="23" name="Shape 21"/>
          <p:cNvSpPr/>
          <p:nvPr/>
        </p:nvSpPr>
        <p:spPr>
          <a:xfrm>
            <a:off x="1143000" y="7222480"/>
            <a:ext cx="88011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4" name="Text 22"/>
          <p:cNvSpPr/>
          <p:nvPr/>
        </p:nvSpPr>
        <p:spPr>
          <a:xfrm>
            <a:off x="1143000" y="7731323"/>
            <a:ext cx="6477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25" name="Text 23"/>
          <p:cNvSpPr/>
          <p:nvPr/>
        </p:nvSpPr>
        <p:spPr>
          <a:xfrm>
            <a:off x="2019300" y="7498705"/>
            <a:ext cx="619771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Weak retention experience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2019300" y="7879705"/>
            <a:ext cx="6197711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No structured parent communication, recital reminders, or progress visibility.</a:t>
            </a:r>
            <a:endParaRPr lang="en-US" sz="1275" dirty="0"/>
          </a:p>
        </p:txBody>
      </p:sp>
      <p:sp>
        <p:nvSpPr>
          <p:cNvPr id="27" name="Text 25"/>
          <p:cNvSpPr/>
          <p:nvPr/>
        </p:nvSpPr>
        <p:spPr>
          <a:xfrm>
            <a:off x="8341296" y="7617023"/>
            <a:ext cx="1679004" cy="4333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i="1" dirty="0">
                <a:solidFill>
                  <a:srgbClr val="6E1F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$40K – $100K</a:t>
            </a:r>
            <a:endParaRPr lang="en-US" sz="2550" dirty="0"/>
          </a:p>
        </p:txBody>
      </p:sp>
      <p:sp>
        <p:nvSpPr>
          <p:cNvPr id="28" name="Shape 26"/>
          <p:cNvSpPr/>
          <p:nvPr/>
        </p:nvSpPr>
        <p:spPr>
          <a:xfrm>
            <a:off x="1143000" y="9572179"/>
            <a:ext cx="88011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9" name="Shape 27"/>
          <p:cNvSpPr/>
          <p:nvPr/>
        </p:nvSpPr>
        <p:spPr>
          <a:xfrm>
            <a:off x="1143000" y="8397329"/>
            <a:ext cx="88011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0" name="Text 28"/>
          <p:cNvSpPr/>
          <p:nvPr/>
        </p:nvSpPr>
        <p:spPr>
          <a:xfrm>
            <a:off x="1143000" y="8906173"/>
            <a:ext cx="6477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975" dirty="0"/>
          </a:p>
        </p:txBody>
      </p:sp>
      <p:sp>
        <p:nvSpPr>
          <p:cNvPr id="31" name="Text 29"/>
          <p:cNvSpPr/>
          <p:nvPr/>
        </p:nvSpPr>
        <p:spPr>
          <a:xfrm>
            <a:off x="2019300" y="8673554"/>
            <a:ext cx="631413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B1A1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Poor website conversion / SEO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2019300" y="9054554"/>
            <a:ext cx="6314137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Discovery traffic is below capacity; on-page conversion underperforms.</a:t>
            </a:r>
            <a:endParaRPr lang="en-US" sz="1275" dirty="0"/>
          </a:p>
        </p:txBody>
      </p:sp>
      <p:sp>
        <p:nvSpPr>
          <p:cNvPr id="33" name="Text 31"/>
          <p:cNvSpPr/>
          <p:nvPr/>
        </p:nvSpPr>
        <p:spPr>
          <a:xfrm>
            <a:off x="8454330" y="8791873"/>
            <a:ext cx="1565970" cy="4333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i="1" dirty="0">
                <a:solidFill>
                  <a:srgbClr val="6E1F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$20K – $80K</a:t>
            </a:r>
            <a:endParaRPr lang="en-US" sz="2550" dirty="0"/>
          </a:p>
        </p:txBody>
      </p:sp>
      <p:sp>
        <p:nvSpPr>
          <p:cNvPr id="34" name="Shape 32"/>
          <p:cNvSpPr/>
          <p:nvPr/>
        </p:nvSpPr>
        <p:spPr>
          <a:xfrm>
            <a:off x="10858500" y="3697932"/>
            <a:ext cx="6286500" cy="5883771"/>
          </a:xfrm>
          <a:prstGeom prst="rect">
            <a:avLst/>
          </a:prstGeom>
          <a:solidFill>
            <a:srgbClr val="1B1A17"/>
          </a:solidFill>
          <a:ln/>
        </p:spPr>
      </p:sp>
      <p:sp>
        <p:nvSpPr>
          <p:cNvPr id="35" name="Text 33"/>
          <p:cNvSpPr/>
          <p:nvPr/>
        </p:nvSpPr>
        <p:spPr>
          <a:xfrm>
            <a:off x="11391900" y="4307532"/>
            <a:ext cx="5376291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TOTAL ESTIMATED LEAKAGE</a:t>
            </a:r>
            <a:endParaRPr lang="en-US" sz="975" dirty="0"/>
          </a:p>
        </p:txBody>
      </p:sp>
      <p:sp>
        <p:nvSpPr>
          <p:cNvPr id="36" name="Text 34"/>
          <p:cNvSpPr/>
          <p:nvPr/>
        </p:nvSpPr>
        <p:spPr>
          <a:xfrm>
            <a:off x="11391900" y="4783782"/>
            <a:ext cx="5376291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00" spc="-72" kern="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$125K</a:t>
            </a:r>
            <a:endParaRPr lang="en-US" sz="7200" dirty="0"/>
          </a:p>
        </p:txBody>
      </p:sp>
      <p:sp>
        <p:nvSpPr>
          <p:cNvPr id="37" name="Text 35"/>
          <p:cNvSpPr/>
          <p:nvPr/>
        </p:nvSpPr>
        <p:spPr>
          <a:xfrm>
            <a:off x="11391900" y="5774382"/>
            <a:ext cx="5376291" cy="542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i="1" dirty="0">
                <a:solidFill>
                  <a:srgbClr val="C9A55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to $360K</a:t>
            </a:r>
            <a:endParaRPr lang="en-US" sz="3300" dirty="0"/>
          </a:p>
        </p:txBody>
      </p:sp>
      <p:sp>
        <p:nvSpPr>
          <p:cNvPr id="38" name="Text 36"/>
          <p:cNvSpPr/>
          <p:nvPr/>
        </p:nvSpPr>
        <p:spPr>
          <a:xfrm>
            <a:off x="11391900" y="6393507"/>
            <a:ext cx="5376291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6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PER YEAR · CAD · ESTIMATED</a:t>
            </a:r>
            <a:endParaRPr lang="en-US" sz="975" dirty="0"/>
          </a:p>
        </p:txBody>
      </p:sp>
      <p:sp>
        <p:nvSpPr>
          <p:cNvPr id="39" name="Shape 37"/>
          <p:cNvSpPr/>
          <p:nvPr/>
        </p:nvSpPr>
        <p:spPr>
          <a:xfrm>
            <a:off x="11391900" y="7022157"/>
            <a:ext cx="5219700" cy="9525"/>
          </a:xfrm>
          <a:prstGeom prst="rect">
            <a:avLst/>
          </a:prstGeom>
          <a:solidFill>
            <a:srgbClr val="F6F1E7">
              <a:alpha val="20000"/>
            </a:srgbClr>
          </a:solidFill>
          <a:ln/>
        </p:spPr>
      </p:sp>
      <p:sp>
        <p:nvSpPr>
          <p:cNvPr id="40" name="Text 38"/>
          <p:cNvSpPr/>
          <p:nvPr/>
        </p:nvSpPr>
        <p:spPr>
          <a:xfrm>
            <a:off x="11391900" y="7298382"/>
            <a:ext cx="5376291" cy="5399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>
                    <a:alpha val="7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The widest band — retention — is also the most leveraged. A small lift in retention compounds across years of lesson revenue.</a:t>
            </a:r>
            <a:endParaRPr lang="en-US" sz="1275" dirty="0"/>
          </a:p>
        </p:txBody>
      </p:sp>
      <p:sp>
        <p:nvSpPr>
          <p:cNvPr id="41" name="Text 39"/>
          <p:cNvSpPr/>
          <p:nvPr/>
        </p:nvSpPr>
        <p:spPr>
          <a:xfrm>
            <a:off x="11391900" y="8028831"/>
            <a:ext cx="537629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i="1" spc="11" kern="0" dirty="0">
                <a:solidFill>
                  <a:srgbClr val="F6F1E7">
                    <a:alpha val="50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All numbers are estimated and require validation during discovery.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44" name="Text 42"/>
          <p:cNvSpPr/>
          <p:nvPr/>
        </p:nvSpPr>
        <p:spPr>
          <a:xfrm>
            <a:off x="14389596" y="9563100"/>
            <a:ext cx="283806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BUSINESS IMPACT · LEAKAGE MODEL</a:t>
            </a:r>
            <a:endParaRPr lang="en-US" sz="9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169835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THE OPPORTUNITY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4813682" y="923925"/>
            <a:ext cx="60446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05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5608647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5913447" y="923925"/>
            <a:ext cx="1307753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BEFORE / AFTER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Turn the school into a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predictable enrollment machine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2734791"/>
            <a:ext cx="1079182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Every inquiry should automatically move through a single, observable path: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143000" y="3611091"/>
            <a:ext cx="650304" cy="342900"/>
          </a:xfrm>
          <a:prstGeom prst="rect">
            <a:avLst/>
          </a:prstGeom>
          <a:ln w="9525">
            <a:solidFill>
              <a:srgbClr val="B08A3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285875" y="3696816"/>
            <a:ext cx="440754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VISIT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1869504" y="3677766"/>
            <a:ext cx="21126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B5AEA2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080766" y="3611091"/>
            <a:ext cx="561603" cy="342900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23641" y="3696816"/>
            <a:ext cx="352053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ASK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2718569" y="3677766"/>
            <a:ext cx="21126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B5AEA2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929830" y="3611091"/>
            <a:ext cx="1118890" cy="342900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072705" y="3696816"/>
            <a:ext cx="90934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BOOK TRIAL</a:t>
            </a:r>
            <a:endParaRPr lang="en-US" sz="975" dirty="0"/>
          </a:p>
        </p:txBody>
      </p:sp>
      <p:sp>
        <p:nvSpPr>
          <p:cNvPr id="17" name="Text 15"/>
          <p:cNvSpPr/>
          <p:nvPr/>
        </p:nvSpPr>
        <p:spPr>
          <a:xfrm>
            <a:off x="4124920" y="3677766"/>
            <a:ext cx="21126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B5AEA2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336182" y="3611091"/>
            <a:ext cx="1113830" cy="342900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79057" y="3696816"/>
            <a:ext cx="90428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FOLLOW-UP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5526212" y="3677766"/>
            <a:ext cx="21126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B5AEA2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737473" y="3611091"/>
            <a:ext cx="628576" cy="342900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880348" y="3696816"/>
            <a:ext cx="41902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SIGN</a:t>
            </a:r>
            <a:endParaRPr lang="en-US" sz="975" dirty="0"/>
          </a:p>
        </p:txBody>
      </p:sp>
      <p:sp>
        <p:nvSpPr>
          <p:cNvPr id="23" name="Text 21"/>
          <p:cNvSpPr/>
          <p:nvPr/>
        </p:nvSpPr>
        <p:spPr>
          <a:xfrm>
            <a:off x="6442249" y="3677766"/>
            <a:ext cx="21126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B5AEA2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653510" y="3611091"/>
            <a:ext cx="544116" cy="342900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96385" y="3696816"/>
            <a:ext cx="33456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PAY</a:t>
            </a:r>
            <a:endParaRPr lang="en-US" sz="975" dirty="0"/>
          </a:p>
        </p:txBody>
      </p:sp>
      <p:sp>
        <p:nvSpPr>
          <p:cNvPr id="26" name="Text 24"/>
          <p:cNvSpPr/>
          <p:nvPr/>
        </p:nvSpPr>
        <p:spPr>
          <a:xfrm>
            <a:off x="7273826" y="3677766"/>
            <a:ext cx="21126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B5AEA2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485087" y="3611091"/>
            <a:ext cx="974973" cy="342900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627962" y="3696816"/>
            <a:ext cx="765423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ONBOARD</a:t>
            </a:r>
            <a:endParaRPr lang="en-US" sz="975" dirty="0"/>
          </a:p>
        </p:txBody>
      </p:sp>
      <p:sp>
        <p:nvSpPr>
          <p:cNvPr id="29" name="Text 27"/>
          <p:cNvSpPr/>
          <p:nvPr/>
        </p:nvSpPr>
        <p:spPr>
          <a:xfrm>
            <a:off x="8536260" y="3677766"/>
            <a:ext cx="21126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B5AEA2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8747522" y="3611091"/>
            <a:ext cx="638770" cy="342900"/>
          </a:xfrm>
          <a:prstGeom prst="rect">
            <a:avLst/>
          </a:prstGeom>
          <a:ln w="9525">
            <a:solidFill>
              <a:srgbClr val="B08A3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890397" y="3696816"/>
            <a:ext cx="42922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spc="117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STAY</a:t>
            </a:r>
            <a:endParaRPr lang="en-US" sz="975" dirty="0"/>
          </a:p>
        </p:txBody>
      </p:sp>
      <p:sp>
        <p:nvSpPr>
          <p:cNvPr id="32" name="Shape 30"/>
          <p:cNvSpPr/>
          <p:nvPr/>
        </p:nvSpPr>
        <p:spPr>
          <a:xfrm>
            <a:off x="1143000" y="4563591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3" name="Shape 31"/>
          <p:cNvSpPr/>
          <p:nvPr/>
        </p:nvSpPr>
        <p:spPr>
          <a:xfrm>
            <a:off x="9134475" y="4573116"/>
            <a:ext cx="9525" cy="4799484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4" name="Text 32"/>
          <p:cNvSpPr/>
          <p:nvPr/>
        </p:nvSpPr>
        <p:spPr>
          <a:xfrm>
            <a:off x="1143000" y="5070053"/>
            <a:ext cx="66213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BEFORE</a:t>
            </a:r>
            <a:endParaRPr lang="en-US" sz="975" dirty="0"/>
          </a:p>
        </p:txBody>
      </p:sp>
      <p:sp>
        <p:nvSpPr>
          <p:cNvPr id="35" name="Shape 33"/>
          <p:cNvSpPr/>
          <p:nvPr/>
        </p:nvSpPr>
        <p:spPr>
          <a:xfrm>
            <a:off x="1862286" y="5151016"/>
            <a:ext cx="76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6" name="Text 34"/>
          <p:cNvSpPr/>
          <p:nvPr/>
        </p:nvSpPr>
        <p:spPr>
          <a:xfrm>
            <a:off x="2757636" y="5030316"/>
            <a:ext cx="110363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i="1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today's reality</a:t>
            </a:r>
            <a:endParaRPr lang="en-US" sz="1275" dirty="0"/>
          </a:p>
        </p:txBody>
      </p:sp>
      <p:sp>
        <p:nvSpPr>
          <p:cNvPr id="37" name="Text 35"/>
          <p:cNvSpPr/>
          <p:nvPr/>
        </p:nvSpPr>
        <p:spPr>
          <a:xfrm>
            <a:off x="1143000" y="5586040"/>
            <a:ext cx="7603331" cy="43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dirty="0">
                <a:solidFill>
                  <a:srgbClr val="4A4641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Manual, fragmented, dependent on staff memory.</a:t>
            </a:r>
            <a:endParaRPr lang="en-US" sz="2700" dirty="0"/>
          </a:p>
        </p:txBody>
      </p:sp>
      <p:sp>
        <p:nvSpPr>
          <p:cNvPr id="38" name="Text 36"/>
          <p:cNvSpPr/>
          <p:nvPr/>
        </p:nvSpPr>
        <p:spPr>
          <a:xfrm>
            <a:off x="1143000" y="6285161"/>
            <a:ext cx="18774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×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406947" y="6285161"/>
            <a:ext cx="286696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Manual emails for inquiries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1143000" y="6799511"/>
            <a:ext cx="18774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×</a:t>
            </a:r>
            <a:endParaRPr lang="en-US" sz="1800" dirty="0"/>
          </a:p>
        </p:txBody>
      </p:sp>
      <p:sp>
        <p:nvSpPr>
          <p:cNvPr id="41" name="Text 39"/>
          <p:cNvSpPr/>
          <p:nvPr/>
        </p:nvSpPr>
        <p:spPr>
          <a:xfrm>
            <a:off x="1406947" y="6799511"/>
            <a:ext cx="3497379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Missed and forgotten follow-ups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1143000" y="7313861"/>
            <a:ext cx="18774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×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1406947" y="7313861"/>
            <a:ext cx="403528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Staff memory as the system of record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1143000" y="7828211"/>
            <a:ext cx="18774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×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1406947" y="7828211"/>
            <a:ext cx="257234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Paper or on-site signing</a:t>
            </a:r>
            <a:endParaRPr lang="en-US" sz="1800" dirty="0"/>
          </a:p>
        </p:txBody>
      </p:sp>
      <p:sp>
        <p:nvSpPr>
          <p:cNvPr id="46" name="Text 44"/>
          <p:cNvSpPr/>
          <p:nvPr/>
        </p:nvSpPr>
        <p:spPr>
          <a:xfrm>
            <a:off x="1143000" y="8342561"/>
            <a:ext cx="18774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E1F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×</a:t>
            </a:r>
            <a:endParaRPr lang="en-US" sz="1800" dirty="0"/>
          </a:p>
        </p:txBody>
      </p:sp>
      <p:sp>
        <p:nvSpPr>
          <p:cNvPr id="47" name="Text 45"/>
          <p:cNvSpPr/>
          <p:nvPr/>
        </p:nvSpPr>
        <p:spPr>
          <a:xfrm>
            <a:off x="1406947" y="8342561"/>
            <a:ext cx="349730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No real-time visibility for parents</a:t>
            </a:r>
            <a:endParaRPr lang="en-US" sz="1800" dirty="0"/>
          </a:p>
        </p:txBody>
      </p:sp>
      <p:sp>
        <p:nvSpPr>
          <p:cNvPr id="48" name="Text 46"/>
          <p:cNvSpPr/>
          <p:nvPr/>
        </p:nvSpPr>
        <p:spPr>
          <a:xfrm>
            <a:off x="9753600" y="5070053"/>
            <a:ext cx="55565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AFTER</a:t>
            </a:r>
            <a:endParaRPr lang="en-US" sz="975" dirty="0"/>
          </a:p>
        </p:txBody>
      </p:sp>
      <p:sp>
        <p:nvSpPr>
          <p:cNvPr id="49" name="Shape 47"/>
          <p:cNvSpPr/>
          <p:nvPr/>
        </p:nvSpPr>
        <p:spPr>
          <a:xfrm>
            <a:off x="10366400" y="5151016"/>
            <a:ext cx="76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50" name="Text 48"/>
          <p:cNvSpPr/>
          <p:nvPr/>
        </p:nvSpPr>
        <p:spPr>
          <a:xfrm>
            <a:off x="11261750" y="5030316"/>
            <a:ext cx="1584796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i="1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with Growth in place</a:t>
            </a:r>
            <a:endParaRPr lang="en-US" sz="1275" dirty="0"/>
          </a:p>
        </p:txBody>
      </p:sp>
      <p:sp>
        <p:nvSpPr>
          <p:cNvPr id="51" name="Text 49"/>
          <p:cNvSpPr/>
          <p:nvPr/>
        </p:nvSpPr>
        <p:spPr>
          <a:xfrm>
            <a:off x="9753600" y="5586040"/>
            <a:ext cx="7613142" cy="43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Automated, observable, designed around the family.</a:t>
            </a:r>
            <a:endParaRPr lang="en-US" sz="2700" dirty="0"/>
          </a:p>
        </p:txBody>
      </p:sp>
      <p:sp>
        <p:nvSpPr>
          <p:cNvPr id="52" name="Text 50"/>
          <p:cNvSpPr/>
          <p:nvPr/>
        </p:nvSpPr>
        <p:spPr>
          <a:xfrm>
            <a:off x="9753600" y="6285161"/>
            <a:ext cx="28173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✓</a:t>
            </a:r>
            <a:endParaRPr lang="en-US" sz="1800" dirty="0"/>
          </a:p>
        </p:txBody>
      </p:sp>
      <p:sp>
        <p:nvSpPr>
          <p:cNvPr id="53" name="Text 51"/>
          <p:cNvSpPr/>
          <p:nvPr/>
        </p:nvSpPr>
        <p:spPr>
          <a:xfrm>
            <a:off x="10111532" y="6285161"/>
            <a:ext cx="366209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Automated lead capture &amp; routing</a:t>
            </a:r>
            <a:endParaRPr lang="en-US" sz="1800" dirty="0"/>
          </a:p>
        </p:txBody>
      </p:sp>
      <p:sp>
        <p:nvSpPr>
          <p:cNvPr id="54" name="Text 52"/>
          <p:cNvSpPr/>
          <p:nvPr/>
        </p:nvSpPr>
        <p:spPr>
          <a:xfrm>
            <a:off x="9753600" y="6799511"/>
            <a:ext cx="28173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✓</a:t>
            </a:r>
            <a:endParaRPr lang="en-US" sz="1800" dirty="0"/>
          </a:p>
        </p:txBody>
      </p:sp>
      <p:sp>
        <p:nvSpPr>
          <p:cNvPr id="55" name="Text 53"/>
          <p:cNvSpPr/>
          <p:nvPr/>
        </p:nvSpPr>
        <p:spPr>
          <a:xfrm>
            <a:off x="10111532" y="6799511"/>
            <a:ext cx="361357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AI front desk for parent questions</a:t>
            </a:r>
            <a:endParaRPr lang="en-US" sz="1800" dirty="0"/>
          </a:p>
        </p:txBody>
      </p:sp>
      <p:sp>
        <p:nvSpPr>
          <p:cNvPr id="56" name="Text 54"/>
          <p:cNvSpPr/>
          <p:nvPr/>
        </p:nvSpPr>
        <p:spPr>
          <a:xfrm>
            <a:off x="9753600" y="7313861"/>
            <a:ext cx="28173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✓</a:t>
            </a:r>
            <a:endParaRPr lang="en-US" sz="1800" dirty="0"/>
          </a:p>
        </p:txBody>
      </p:sp>
      <p:sp>
        <p:nvSpPr>
          <p:cNvPr id="57" name="Text 55"/>
          <p:cNvSpPr/>
          <p:nvPr/>
        </p:nvSpPr>
        <p:spPr>
          <a:xfrm>
            <a:off x="10111532" y="7313861"/>
            <a:ext cx="3499449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Guided trial booking &amp; reminders</a:t>
            </a:r>
            <a:endParaRPr lang="en-US" sz="1800" dirty="0"/>
          </a:p>
        </p:txBody>
      </p:sp>
      <p:sp>
        <p:nvSpPr>
          <p:cNvPr id="58" name="Text 56"/>
          <p:cNvSpPr/>
          <p:nvPr/>
        </p:nvSpPr>
        <p:spPr>
          <a:xfrm>
            <a:off x="9753600" y="7828211"/>
            <a:ext cx="28173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✓</a:t>
            </a:r>
            <a:endParaRPr lang="en-US" sz="1800" dirty="0"/>
          </a:p>
        </p:txBody>
      </p:sp>
      <p:sp>
        <p:nvSpPr>
          <p:cNvPr id="59" name="Text 57"/>
          <p:cNvSpPr/>
          <p:nvPr/>
        </p:nvSpPr>
        <p:spPr>
          <a:xfrm>
            <a:off x="10111532" y="7828211"/>
            <a:ext cx="3208728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 registration &amp; payment</a:t>
            </a:r>
            <a:endParaRPr lang="en-US" sz="1800" dirty="0"/>
          </a:p>
        </p:txBody>
      </p:sp>
      <p:sp>
        <p:nvSpPr>
          <p:cNvPr id="60" name="Text 58"/>
          <p:cNvSpPr/>
          <p:nvPr/>
        </p:nvSpPr>
        <p:spPr>
          <a:xfrm>
            <a:off x="9753600" y="8342561"/>
            <a:ext cx="28173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✓</a:t>
            </a:r>
            <a:endParaRPr lang="en-US" sz="1800" dirty="0"/>
          </a:p>
        </p:txBody>
      </p:sp>
      <p:sp>
        <p:nvSpPr>
          <p:cNvPr id="61" name="Text 59"/>
          <p:cNvSpPr/>
          <p:nvPr/>
        </p:nvSpPr>
        <p:spPr>
          <a:xfrm>
            <a:off x="10111532" y="8342561"/>
            <a:ext cx="317178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Parent dashboard &amp; analytics</a:t>
            </a:r>
            <a:endParaRPr lang="en-US" sz="1800" dirty="0"/>
          </a:p>
        </p:txBody>
      </p:sp>
      <p:sp>
        <p:nvSpPr>
          <p:cNvPr id="62" name="Shape 60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64" name="Text 62"/>
          <p:cNvSpPr/>
          <p:nvPr/>
        </p:nvSpPr>
        <p:spPr>
          <a:xfrm>
            <a:off x="14712702" y="9563100"/>
            <a:ext cx="25084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OPPORTUNITY · BEFORE / AFTER</a:t>
            </a:r>
            <a:endParaRPr lang="en-US" sz="9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190834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RECOMMENDED PLAN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4977318" y="923925"/>
            <a:ext cx="60952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06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5777344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6082144" y="923925"/>
            <a:ext cx="113905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FIT-TO-SCALE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869048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6.1 — RECOMMENDATION</a:t>
            </a:r>
            <a:endParaRPr lang="en-US" sz="975" dirty="0"/>
          </a:p>
        </p:txBody>
      </p:sp>
      <p:sp>
        <p:nvSpPr>
          <p:cNvPr id="8" name="Text 6"/>
          <p:cNvSpPr/>
          <p:nvPr/>
        </p:nvSpPr>
        <p:spPr>
          <a:xfrm>
            <a:off x="1143000" y="2243138"/>
            <a:ext cx="8690485" cy="19033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7200" spc="-72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We recommend </a:t>
            </a:r>
            <a:pPr algn="l" indent="0" marL="0">
              <a:lnSpc>
                <a:spcPct val="102000"/>
              </a:lnSpc>
              <a:buNone/>
            </a:pPr>
            <a:r>
              <a:rPr lang="en-US" sz="7200" i="1" spc="-72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Growth</a:t>
            </a:r>
            <a:pPr algn="l" indent="0" marL="0">
              <a:lnSpc>
                <a:spcPct val="102000"/>
              </a:lnSpc>
              <a:buNone/>
            </a:pPr>
            <a:r>
              <a:rPr lang="en-US" sz="7200" spc="-72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1143000" y="4451300"/>
            <a:ext cx="6671310" cy="7581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2100" i="1" dirty="0">
                <a:solidFill>
                  <a:srgbClr val="2A2825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Mastery is too large for a basic website package, but not yet at the stage where it needs enterprise multi-channel outbound.</a:t>
            </a:r>
            <a:endParaRPr lang="en-US" sz="2100" dirty="0"/>
          </a:p>
        </p:txBody>
      </p:sp>
      <p:sp>
        <p:nvSpPr>
          <p:cNvPr id="10" name="Shape 8"/>
          <p:cNvSpPr/>
          <p:nvPr/>
        </p:nvSpPr>
        <p:spPr>
          <a:xfrm>
            <a:off x="1143000" y="5704731"/>
            <a:ext cx="609600" cy="9525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11" name="Text 9"/>
          <p:cNvSpPr/>
          <p:nvPr/>
        </p:nvSpPr>
        <p:spPr>
          <a:xfrm>
            <a:off x="1143000" y="6019056"/>
            <a:ext cx="869048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6.2 — WHY GROWTH FITS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1143000" y="6376243"/>
            <a:ext cx="342900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i.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62100" y="6376243"/>
            <a:ext cx="825881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300 students &amp; 30 teachers — admin complexity is already real.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143000" y="6890593"/>
            <a:ext cx="342900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ii.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562100" y="6890593"/>
            <a:ext cx="825881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Trial follow-up &amp; payment automation directly affect revenue.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143000" y="7404943"/>
            <a:ext cx="342900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iii.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562100" y="7404943"/>
            <a:ext cx="825881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Parent dashboard &amp; AI front desk improve family experience.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143000" y="7919293"/>
            <a:ext cx="342900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iv.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562100" y="7919293"/>
            <a:ext cx="825881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Analytics give the new owner clear signal on what is working.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10494764" y="1847850"/>
            <a:ext cx="7793236" cy="7524750"/>
          </a:xfrm>
          <a:prstGeom prst="rect">
            <a:avLst/>
          </a:prstGeom>
          <a:solidFill>
            <a:srgbClr val="1B1A17"/>
          </a:solidFill>
          <a:ln/>
        </p:spPr>
      </p:sp>
      <p:sp>
        <p:nvSpPr>
          <p:cNvPr id="21" name="Text 19"/>
          <p:cNvSpPr/>
          <p:nvPr/>
        </p:nvSpPr>
        <p:spPr>
          <a:xfrm>
            <a:off x="16194286" y="2228850"/>
            <a:ext cx="1255514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RECOMMENDED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11409164" y="2609850"/>
            <a:ext cx="614336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PLAN · GROWTH</a:t>
            </a:r>
            <a:endParaRPr lang="en-US" sz="975" dirty="0"/>
          </a:p>
        </p:txBody>
      </p:sp>
      <p:sp>
        <p:nvSpPr>
          <p:cNvPr id="23" name="Text 21"/>
          <p:cNvSpPr/>
          <p:nvPr/>
        </p:nvSpPr>
        <p:spPr>
          <a:xfrm>
            <a:off x="11409164" y="3009900"/>
            <a:ext cx="6143369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0" spc="-90" kern="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Growth</a:t>
            </a:r>
            <a:endParaRPr lang="en-US" sz="9000" dirty="0"/>
          </a:p>
        </p:txBody>
      </p:sp>
      <p:sp>
        <p:nvSpPr>
          <p:cNvPr id="24" name="Shape 22"/>
          <p:cNvSpPr/>
          <p:nvPr/>
        </p:nvSpPr>
        <p:spPr>
          <a:xfrm>
            <a:off x="11409164" y="4610100"/>
            <a:ext cx="5964436" cy="9525"/>
          </a:xfrm>
          <a:prstGeom prst="rect">
            <a:avLst/>
          </a:prstGeom>
          <a:solidFill>
            <a:srgbClr val="F6F1E7">
              <a:alpha val="18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11409164" y="4924425"/>
            <a:ext cx="1818754" cy="866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54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$9,800</a:t>
            </a:r>
            <a:endParaRPr lang="en-US" sz="5400" dirty="0"/>
          </a:p>
        </p:txBody>
      </p:sp>
      <p:sp>
        <p:nvSpPr>
          <p:cNvPr id="26" name="Text 24"/>
          <p:cNvSpPr/>
          <p:nvPr/>
        </p:nvSpPr>
        <p:spPr>
          <a:xfrm>
            <a:off x="13304118" y="5338763"/>
            <a:ext cx="1009055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500" dirty="0">
                <a:solidFill>
                  <a:srgbClr val="F6F1E7">
                    <a:alpha val="6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CAD setup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11409164" y="5791200"/>
            <a:ext cx="1243310" cy="681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200" i="1" dirty="0">
                <a:solidFill>
                  <a:srgbClr val="C9A55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$2,500</a:t>
            </a:r>
            <a:endParaRPr lang="en-US" sz="4200" dirty="0"/>
          </a:p>
        </p:txBody>
      </p:sp>
      <p:sp>
        <p:nvSpPr>
          <p:cNvPr id="28" name="Text 26"/>
          <p:cNvSpPr/>
          <p:nvPr/>
        </p:nvSpPr>
        <p:spPr>
          <a:xfrm>
            <a:off x="12728674" y="6062663"/>
            <a:ext cx="1402631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500" dirty="0">
                <a:solidFill>
                  <a:srgbClr val="F6F1E7">
                    <a:alpha val="6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CAD per month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11409164" y="6662738"/>
            <a:ext cx="614336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5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6-MONTH MINIMUM TERM</a:t>
            </a:r>
            <a:endParaRPr lang="en-US" sz="975" dirty="0"/>
          </a:p>
        </p:txBody>
      </p:sp>
      <p:sp>
        <p:nvSpPr>
          <p:cNvPr id="30" name="Shape 28"/>
          <p:cNvSpPr/>
          <p:nvPr/>
        </p:nvSpPr>
        <p:spPr>
          <a:xfrm>
            <a:off x="11409164" y="7718227"/>
            <a:ext cx="5964436" cy="9525"/>
          </a:xfrm>
          <a:prstGeom prst="rect">
            <a:avLst/>
          </a:prstGeom>
          <a:solidFill>
            <a:srgbClr val="F6F1E7">
              <a:alpha val="18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11409164" y="7956352"/>
            <a:ext cx="6143369" cy="5399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i="1" dirty="0">
                <a:solidFill>
                  <a:srgbClr val="F6F1E7">
                    <a:alpha val="7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“Best for schools that need operational transformation, not only a website refresh.”</a:t>
            </a:r>
            <a:endParaRPr lang="en-US" sz="1275" dirty="0"/>
          </a:p>
        </p:txBody>
      </p:sp>
      <p:sp>
        <p:nvSpPr>
          <p:cNvPr id="32" name="Shape 30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34" name="Text 32"/>
          <p:cNvSpPr/>
          <p:nvPr/>
        </p:nvSpPr>
        <p:spPr>
          <a:xfrm>
            <a:off x="14734356" y="9563100"/>
            <a:ext cx="2486844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RECOMMENDED PLAN · GROWTH</a:t>
            </a:r>
            <a:endParaRPr lang="en-US" sz="9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2084487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PACKAGE COMPARISON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4830053" y="923925"/>
            <a:ext cx="59605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07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5616610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5921410" y="923925"/>
            <a:ext cx="129979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THREE OPTIONS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Three options.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Different depths.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2963391"/>
            <a:ext cx="4910658" cy="7186017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33525" y="3430116"/>
            <a:ext cx="425349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STARTER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1533525" y="3753966"/>
            <a:ext cx="4253497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Starter</a:t>
            </a:r>
            <a:endParaRPr lang="en-US" sz="4050" dirty="0"/>
          </a:p>
        </p:txBody>
      </p:sp>
      <p:sp>
        <p:nvSpPr>
          <p:cNvPr id="11" name="Text 9"/>
          <p:cNvSpPr/>
          <p:nvPr/>
        </p:nvSpPr>
        <p:spPr>
          <a:xfrm>
            <a:off x="1533525" y="4344516"/>
            <a:ext cx="4253497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i="1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Small schools testing automation.</a:t>
            </a:r>
            <a:endParaRPr lang="en-US" sz="1275" dirty="0"/>
          </a:p>
        </p:txBody>
      </p:sp>
      <p:sp>
        <p:nvSpPr>
          <p:cNvPr id="12" name="Text 10"/>
          <p:cNvSpPr/>
          <p:nvPr/>
        </p:nvSpPr>
        <p:spPr>
          <a:xfrm>
            <a:off x="1533525" y="4900240"/>
            <a:ext cx="105787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1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$2,600</a:t>
            </a:r>
            <a:endParaRPr lang="en-US" sz="3150" dirty="0"/>
          </a:p>
        </p:txBody>
      </p:sp>
      <p:sp>
        <p:nvSpPr>
          <p:cNvPr id="13" name="Text 11"/>
          <p:cNvSpPr/>
          <p:nvPr/>
        </p:nvSpPr>
        <p:spPr>
          <a:xfrm>
            <a:off x="2610445" y="5085978"/>
            <a:ext cx="512862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setup</a:t>
            </a:r>
            <a:endParaRPr lang="en-US" sz="1275" dirty="0"/>
          </a:p>
        </p:txBody>
      </p:sp>
      <p:sp>
        <p:nvSpPr>
          <p:cNvPr id="14" name="Text 12"/>
          <p:cNvSpPr/>
          <p:nvPr/>
        </p:nvSpPr>
        <p:spPr>
          <a:xfrm>
            <a:off x="1533525" y="5386015"/>
            <a:ext cx="55341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i="1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$900</a:t>
            </a:r>
            <a:endParaRPr lang="en-US" sz="2250" dirty="0"/>
          </a:p>
        </p:txBody>
      </p:sp>
      <p:sp>
        <p:nvSpPr>
          <p:cNvPr id="15" name="Text 13"/>
          <p:cNvSpPr/>
          <p:nvPr/>
        </p:nvSpPr>
        <p:spPr>
          <a:xfrm>
            <a:off x="2105992" y="5462215"/>
            <a:ext cx="661169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/ month</a:t>
            </a:r>
            <a:endParaRPr lang="en-US" sz="1275" dirty="0"/>
          </a:p>
        </p:txBody>
      </p:sp>
      <p:sp>
        <p:nvSpPr>
          <p:cNvPr id="16" name="Text 14"/>
          <p:cNvSpPr/>
          <p:nvPr/>
        </p:nvSpPr>
        <p:spPr>
          <a:xfrm>
            <a:off x="1533525" y="5786065"/>
            <a:ext cx="425349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3-MONTH MINIMUM</a:t>
            </a:r>
            <a:endParaRPr lang="en-US" sz="975" dirty="0"/>
          </a:p>
        </p:txBody>
      </p:sp>
      <p:sp>
        <p:nvSpPr>
          <p:cNvPr id="17" name="Shape 15"/>
          <p:cNvSpPr/>
          <p:nvPr/>
        </p:nvSpPr>
        <p:spPr>
          <a:xfrm>
            <a:off x="1533525" y="6224215"/>
            <a:ext cx="412960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18" name="Text 16"/>
          <p:cNvSpPr/>
          <p:nvPr/>
        </p:nvSpPr>
        <p:spPr>
          <a:xfrm>
            <a:off x="1533525" y="6462340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19" name="Text 17"/>
          <p:cNvSpPr/>
          <p:nvPr/>
        </p:nvSpPr>
        <p:spPr>
          <a:xfrm>
            <a:off x="1684586" y="6462340"/>
            <a:ext cx="1409551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8-page AI website</a:t>
            </a:r>
            <a:endParaRPr lang="en-US" sz="1275" dirty="0"/>
          </a:p>
        </p:txBody>
      </p:sp>
      <p:sp>
        <p:nvSpPr>
          <p:cNvPr id="20" name="Text 18"/>
          <p:cNvSpPr/>
          <p:nvPr/>
        </p:nvSpPr>
        <p:spPr>
          <a:xfrm>
            <a:off x="1533525" y="6808515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21" name="Text 19"/>
          <p:cNvSpPr/>
          <p:nvPr/>
        </p:nvSpPr>
        <p:spPr>
          <a:xfrm>
            <a:off x="1684586" y="6808515"/>
            <a:ext cx="1539553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AI customer service</a:t>
            </a:r>
            <a:endParaRPr lang="en-US" sz="1275" dirty="0"/>
          </a:p>
        </p:txBody>
      </p:sp>
      <p:sp>
        <p:nvSpPr>
          <p:cNvPr id="22" name="Text 20"/>
          <p:cNvSpPr/>
          <p:nvPr/>
        </p:nvSpPr>
        <p:spPr>
          <a:xfrm>
            <a:off x="1533525" y="7154689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23" name="Text 21"/>
          <p:cNvSpPr/>
          <p:nvPr/>
        </p:nvSpPr>
        <p:spPr>
          <a:xfrm>
            <a:off x="1684586" y="7154689"/>
            <a:ext cx="1311176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Cal.com booking</a:t>
            </a:r>
            <a:endParaRPr lang="en-US" sz="1275" dirty="0"/>
          </a:p>
        </p:txBody>
      </p:sp>
      <p:sp>
        <p:nvSpPr>
          <p:cNvPr id="24" name="Text 22"/>
          <p:cNvSpPr/>
          <p:nvPr/>
        </p:nvSpPr>
        <p:spPr>
          <a:xfrm>
            <a:off x="1533525" y="7500863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25" name="Text 23"/>
          <p:cNvSpPr/>
          <p:nvPr/>
        </p:nvSpPr>
        <p:spPr>
          <a:xfrm>
            <a:off x="1684586" y="7500863"/>
            <a:ext cx="81468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Basic SEO</a:t>
            </a:r>
            <a:endParaRPr lang="en-US" sz="1275" dirty="0"/>
          </a:p>
        </p:txBody>
      </p:sp>
      <p:sp>
        <p:nvSpPr>
          <p:cNvPr id="26" name="Text 24"/>
          <p:cNvSpPr/>
          <p:nvPr/>
        </p:nvSpPr>
        <p:spPr>
          <a:xfrm>
            <a:off x="1533525" y="7847037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27" name="Text 25"/>
          <p:cNvSpPr/>
          <p:nvPr/>
        </p:nvSpPr>
        <p:spPr>
          <a:xfrm>
            <a:off x="1684586" y="7847037"/>
            <a:ext cx="900931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Lead alerts</a:t>
            </a:r>
            <a:endParaRPr lang="en-US" sz="1275" dirty="0"/>
          </a:p>
        </p:txBody>
      </p:sp>
      <p:sp>
        <p:nvSpPr>
          <p:cNvPr id="28" name="Text 26"/>
          <p:cNvSpPr/>
          <p:nvPr/>
        </p:nvSpPr>
        <p:spPr>
          <a:xfrm>
            <a:off x="1533525" y="8193212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29" name="Text 27"/>
          <p:cNvSpPr/>
          <p:nvPr/>
        </p:nvSpPr>
        <p:spPr>
          <a:xfrm>
            <a:off x="1684586" y="8193212"/>
            <a:ext cx="185573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8 automation workflows</a:t>
            </a:r>
            <a:endParaRPr lang="en-US" sz="1275" dirty="0"/>
          </a:p>
        </p:txBody>
      </p:sp>
      <p:sp>
        <p:nvSpPr>
          <p:cNvPr id="30" name="Text 28"/>
          <p:cNvSpPr/>
          <p:nvPr/>
        </p:nvSpPr>
        <p:spPr>
          <a:xfrm>
            <a:off x="1533525" y="8539386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31" name="Text 29"/>
          <p:cNvSpPr/>
          <p:nvPr/>
        </p:nvSpPr>
        <p:spPr>
          <a:xfrm>
            <a:off x="1684586" y="8539386"/>
            <a:ext cx="150643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2h / month support</a:t>
            </a:r>
            <a:endParaRPr lang="en-US" sz="1275" dirty="0"/>
          </a:p>
        </p:txBody>
      </p:sp>
      <p:sp>
        <p:nvSpPr>
          <p:cNvPr id="32" name="Shape 30"/>
          <p:cNvSpPr/>
          <p:nvPr/>
        </p:nvSpPr>
        <p:spPr>
          <a:xfrm>
            <a:off x="6320358" y="2963391"/>
            <a:ext cx="5647209" cy="7186017"/>
          </a:xfrm>
          <a:prstGeom prst="rect">
            <a:avLst/>
          </a:prstGeom>
          <a:solidFill>
            <a:srgbClr val="1B1A17"/>
          </a:solidFill>
          <a:ln/>
          <a:effectLst>
            <a:outerShdw sx="100000" sy="100000" kx="0" ky="0" algn="bl" rotWithShape="0" blurRad="762000" dist="285750" dir="5400000">
              <a:srgbClr val="1B1A17">
                <a:alpha val="40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320358" y="2953866"/>
            <a:ext cx="5647209" cy="38100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34" name="Text 32"/>
          <p:cNvSpPr/>
          <p:nvPr/>
        </p:nvSpPr>
        <p:spPr>
          <a:xfrm>
            <a:off x="10483453" y="3191991"/>
            <a:ext cx="1255514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RECOMMENDED</a:t>
            </a:r>
            <a:endParaRPr lang="en-US" sz="975" dirty="0"/>
          </a:p>
        </p:txBody>
      </p:sp>
      <p:sp>
        <p:nvSpPr>
          <p:cNvPr id="35" name="Text 33"/>
          <p:cNvSpPr/>
          <p:nvPr/>
        </p:nvSpPr>
        <p:spPr>
          <a:xfrm>
            <a:off x="6701358" y="3420591"/>
            <a:ext cx="503176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GROWTH</a:t>
            </a:r>
            <a:endParaRPr lang="en-US" sz="975" dirty="0"/>
          </a:p>
        </p:txBody>
      </p:sp>
      <p:sp>
        <p:nvSpPr>
          <p:cNvPr id="36" name="Text 34"/>
          <p:cNvSpPr/>
          <p:nvPr/>
        </p:nvSpPr>
        <p:spPr>
          <a:xfrm>
            <a:off x="6701358" y="3744441"/>
            <a:ext cx="5031765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Growth</a:t>
            </a:r>
            <a:endParaRPr lang="en-US" sz="4800" dirty="0"/>
          </a:p>
        </p:txBody>
      </p:sp>
      <p:sp>
        <p:nvSpPr>
          <p:cNvPr id="37" name="Text 35"/>
          <p:cNvSpPr/>
          <p:nvPr/>
        </p:nvSpPr>
        <p:spPr>
          <a:xfrm>
            <a:off x="6701358" y="4430241"/>
            <a:ext cx="503176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i="1" dirty="0">
                <a:solidFill>
                  <a:srgbClr val="F6F1E7">
                    <a:alpha val="6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MSM's current scale.</a:t>
            </a:r>
            <a:endParaRPr lang="en-US" sz="1275" dirty="0"/>
          </a:p>
        </p:txBody>
      </p:sp>
      <p:sp>
        <p:nvSpPr>
          <p:cNvPr id="38" name="Text 36"/>
          <p:cNvSpPr/>
          <p:nvPr/>
        </p:nvSpPr>
        <p:spPr>
          <a:xfrm>
            <a:off x="6701358" y="4985965"/>
            <a:ext cx="1237878" cy="595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600" dirty="0">
                <a:solidFill>
                  <a:srgbClr val="F6F1E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$9,800</a:t>
            </a:r>
            <a:endParaRPr lang="en-US" sz="3600" dirty="0"/>
          </a:p>
        </p:txBody>
      </p:sp>
      <p:sp>
        <p:nvSpPr>
          <p:cNvPr id="39" name="Text 37"/>
          <p:cNvSpPr/>
          <p:nvPr/>
        </p:nvSpPr>
        <p:spPr>
          <a:xfrm>
            <a:off x="7958286" y="5224090"/>
            <a:ext cx="512862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>
                    <a:alpha val="6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setup</a:t>
            </a:r>
            <a:endParaRPr lang="en-US" sz="1275" dirty="0"/>
          </a:p>
        </p:txBody>
      </p:sp>
      <p:sp>
        <p:nvSpPr>
          <p:cNvPr id="40" name="Text 38"/>
          <p:cNvSpPr/>
          <p:nvPr/>
        </p:nvSpPr>
        <p:spPr>
          <a:xfrm>
            <a:off x="6701358" y="5543178"/>
            <a:ext cx="784845" cy="4333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i="1" dirty="0">
                <a:solidFill>
                  <a:srgbClr val="C9A55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$2,500</a:t>
            </a:r>
            <a:endParaRPr lang="en-US" sz="2550" dirty="0"/>
          </a:p>
        </p:txBody>
      </p:sp>
      <p:sp>
        <p:nvSpPr>
          <p:cNvPr id="41" name="Text 39"/>
          <p:cNvSpPr/>
          <p:nvPr/>
        </p:nvSpPr>
        <p:spPr>
          <a:xfrm>
            <a:off x="7505254" y="5657478"/>
            <a:ext cx="661169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>
                    <a:alpha val="6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/ month</a:t>
            </a:r>
            <a:endParaRPr lang="en-US" sz="1275" dirty="0"/>
          </a:p>
        </p:txBody>
      </p:sp>
      <p:sp>
        <p:nvSpPr>
          <p:cNvPr id="42" name="Text 40"/>
          <p:cNvSpPr/>
          <p:nvPr/>
        </p:nvSpPr>
        <p:spPr>
          <a:xfrm>
            <a:off x="6701358" y="5995615"/>
            <a:ext cx="503176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6F1E7">
                    <a:alpha val="55000"/>
                  </a:srgbClr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6-MONTH MINIMUM</a:t>
            </a:r>
            <a:endParaRPr lang="en-US" sz="975" dirty="0"/>
          </a:p>
        </p:txBody>
      </p:sp>
      <p:sp>
        <p:nvSpPr>
          <p:cNvPr id="43" name="Shape 41"/>
          <p:cNvSpPr/>
          <p:nvPr/>
        </p:nvSpPr>
        <p:spPr>
          <a:xfrm>
            <a:off x="6701358" y="6433765"/>
            <a:ext cx="4885209" cy="9525"/>
          </a:xfrm>
          <a:prstGeom prst="rect">
            <a:avLst/>
          </a:prstGeom>
          <a:solidFill>
            <a:srgbClr val="F6F1E7">
              <a:alpha val="20000"/>
            </a:srgbClr>
          </a:solidFill>
          <a:ln/>
        </p:spPr>
      </p:sp>
      <p:sp>
        <p:nvSpPr>
          <p:cNvPr id="44" name="Text 42"/>
          <p:cNvSpPr/>
          <p:nvPr/>
        </p:nvSpPr>
        <p:spPr>
          <a:xfrm>
            <a:off x="6701358" y="6671890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45" name="Text 43"/>
          <p:cNvSpPr/>
          <p:nvPr/>
        </p:nvSpPr>
        <p:spPr>
          <a:xfrm>
            <a:off x="6852419" y="6671890"/>
            <a:ext cx="138893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30+ page website</a:t>
            </a:r>
            <a:endParaRPr lang="en-US" sz="1275" dirty="0"/>
          </a:p>
        </p:txBody>
      </p:sp>
      <p:sp>
        <p:nvSpPr>
          <p:cNvPr id="46" name="Text 44"/>
          <p:cNvSpPr/>
          <p:nvPr/>
        </p:nvSpPr>
        <p:spPr>
          <a:xfrm>
            <a:off x="6701358" y="7018065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47" name="Text 45"/>
          <p:cNvSpPr/>
          <p:nvPr/>
        </p:nvSpPr>
        <p:spPr>
          <a:xfrm>
            <a:off x="6852419" y="7018065"/>
            <a:ext cx="143321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AI sales front desk</a:t>
            </a:r>
            <a:endParaRPr lang="en-US" sz="1275" dirty="0"/>
          </a:p>
        </p:txBody>
      </p:sp>
      <p:sp>
        <p:nvSpPr>
          <p:cNvPr id="48" name="Text 46"/>
          <p:cNvSpPr/>
          <p:nvPr/>
        </p:nvSpPr>
        <p:spPr>
          <a:xfrm>
            <a:off x="6701358" y="7364239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49" name="Text 47"/>
          <p:cNvSpPr/>
          <p:nvPr/>
        </p:nvSpPr>
        <p:spPr>
          <a:xfrm>
            <a:off x="6852419" y="7364239"/>
            <a:ext cx="1404119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Parent dashboard</a:t>
            </a:r>
            <a:endParaRPr lang="en-US" sz="1275" dirty="0"/>
          </a:p>
        </p:txBody>
      </p:sp>
      <p:sp>
        <p:nvSpPr>
          <p:cNvPr id="50" name="Text 48"/>
          <p:cNvSpPr/>
          <p:nvPr/>
        </p:nvSpPr>
        <p:spPr>
          <a:xfrm>
            <a:off x="6701358" y="7710413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51" name="Text 49"/>
          <p:cNvSpPr/>
          <p:nvPr/>
        </p:nvSpPr>
        <p:spPr>
          <a:xfrm>
            <a:off x="6852419" y="7710413"/>
            <a:ext cx="102646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Lead scoring</a:t>
            </a:r>
            <a:endParaRPr lang="en-US" sz="1275" dirty="0"/>
          </a:p>
        </p:txBody>
      </p:sp>
      <p:sp>
        <p:nvSpPr>
          <p:cNvPr id="52" name="Text 50"/>
          <p:cNvSpPr/>
          <p:nvPr/>
        </p:nvSpPr>
        <p:spPr>
          <a:xfrm>
            <a:off x="6701358" y="8056587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53" name="Text 51"/>
          <p:cNvSpPr/>
          <p:nvPr/>
        </p:nvSpPr>
        <p:spPr>
          <a:xfrm>
            <a:off x="6852419" y="8056587"/>
            <a:ext cx="1146572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Complete SEO</a:t>
            </a:r>
            <a:endParaRPr lang="en-US" sz="1275" dirty="0"/>
          </a:p>
        </p:txBody>
      </p:sp>
      <p:sp>
        <p:nvSpPr>
          <p:cNvPr id="54" name="Text 52"/>
          <p:cNvSpPr/>
          <p:nvPr/>
        </p:nvSpPr>
        <p:spPr>
          <a:xfrm>
            <a:off x="6701358" y="8402762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55" name="Text 53"/>
          <p:cNvSpPr/>
          <p:nvPr/>
        </p:nvSpPr>
        <p:spPr>
          <a:xfrm>
            <a:off x="6852419" y="8402762"/>
            <a:ext cx="1230213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8 blogs / month</a:t>
            </a:r>
            <a:endParaRPr lang="en-US" sz="1275" dirty="0"/>
          </a:p>
        </p:txBody>
      </p:sp>
      <p:sp>
        <p:nvSpPr>
          <p:cNvPr id="56" name="Text 54"/>
          <p:cNvSpPr/>
          <p:nvPr/>
        </p:nvSpPr>
        <p:spPr>
          <a:xfrm>
            <a:off x="6701358" y="8748936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57" name="Text 55"/>
          <p:cNvSpPr/>
          <p:nvPr/>
        </p:nvSpPr>
        <p:spPr>
          <a:xfrm>
            <a:off x="6852419" y="8748936"/>
            <a:ext cx="1516782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Real-time analytics</a:t>
            </a:r>
            <a:endParaRPr lang="en-US" sz="1275" dirty="0"/>
          </a:p>
        </p:txBody>
      </p:sp>
      <p:sp>
        <p:nvSpPr>
          <p:cNvPr id="58" name="Text 56"/>
          <p:cNvSpPr/>
          <p:nvPr/>
        </p:nvSpPr>
        <p:spPr>
          <a:xfrm>
            <a:off x="6701358" y="9095110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59" name="Text 57"/>
          <p:cNvSpPr/>
          <p:nvPr/>
        </p:nvSpPr>
        <p:spPr>
          <a:xfrm>
            <a:off x="6852419" y="9095110"/>
            <a:ext cx="2852016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18 automation workflows · 4 AI agents</a:t>
            </a:r>
            <a:endParaRPr lang="en-US" sz="1275" dirty="0"/>
          </a:p>
        </p:txBody>
      </p:sp>
      <p:sp>
        <p:nvSpPr>
          <p:cNvPr id="60" name="Text 58"/>
          <p:cNvSpPr/>
          <p:nvPr/>
        </p:nvSpPr>
        <p:spPr>
          <a:xfrm>
            <a:off x="6701358" y="9441284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C9A55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61" name="Text 59"/>
          <p:cNvSpPr/>
          <p:nvPr/>
        </p:nvSpPr>
        <p:spPr>
          <a:xfrm>
            <a:off x="6852419" y="9441284"/>
            <a:ext cx="1509564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F6F1E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4h / month support</a:t>
            </a:r>
            <a:endParaRPr lang="en-US" sz="1275" dirty="0"/>
          </a:p>
        </p:txBody>
      </p:sp>
      <p:sp>
        <p:nvSpPr>
          <p:cNvPr id="62" name="Shape 60"/>
          <p:cNvSpPr/>
          <p:nvPr/>
        </p:nvSpPr>
        <p:spPr>
          <a:xfrm>
            <a:off x="12234267" y="2963391"/>
            <a:ext cx="4910658" cy="7186017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2624792" y="3430116"/>
            <a:ext cx="425349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SCALE</a:t>
            </a:r>
            <a:endParaRPr lang="en-US" sz="975" dirty="0"/>
          </a:p>
        </p:txBody>
      </p:sp>
      <p:sp>
        <p:nvSpPr>
          <p:cNvPr id="64" name="Text 62"/>
          <p:cNvSpPr/>
          <p:nvPr/>
        </p:nvSpPr>
        <p:spPr>
          <a:xfrm>
            <a:off x="12624792" y="3753966"/>
            <a:ext cx="4253497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Scale</a:t>
            </a:r>
            <a:endParaRPr lang="en-US" sz="4050" dirty="0"/>
          </a:p>
        </p:txBody>
      </p:sp>
      <p:sp>
        <p:nvSpPr>
          <p:cNvPr id="65" name="Text 63"/>
          <p:cNvSpPr/>
          <p:nvPr/>
        </p:nvSpPr>
        <p:spPr>
          <a:xfrm>
            <a:off x="12624792" y="4344516"/>
            <a:ext cx="4253497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i="1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Multi-location or aggressive expansion.</a:t>
            </a:r>
            <a:endParaRPr lang="en-US" sz="1275" dirty="0"/>
          </a:p>
        </p:txBody>
      </p:sp>
      <p:sp>
        <p:nvSpPr>
          <p:cNvPr id="66" name="Text 64"/>
          <p:cNvSpPr/>
          <p:nvPr/>
        </p:nvSpPr>
        <p:spPr>
          <a:xfrm>
            <a:off x="12624792" y="4900240"/>
            <a:ext cx="1230288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1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$18,000</a:t>
            </a:r>
            <a:endParaRPr lang="en-US" sz="3150" dirty="0"/>
          </a:p>
        </p:txBody>
      </p:sp>
      <p:sp>
        <p:nvSpPr>
          <p:cNvPr id="67" name="Text 65"/>
          <p:cNvSpPr/>
          <p:nvPr/>
        </p:nvSpPr>
        <p:spPr>
          <a:xfrm>
            <a:off x="13874130" y="5085978"/>
            <a:ext cx="512862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setup</a:t>
            </a:r>
            <a:endParaRPr lang="en-US" sz="1275" dirty="0"/>
          </a:p>
        </p:txBody>
      </p:sp>
      <p:sp>
        <p:nvSpPr>
          <p:cNvPr id="68" name="Text 66"/>
          <p:cNvSpPr/>
          <p:nvPr/>
        </p:nvSpPr>
        <p:spPr>
          <a:xfrm>
            <a:off x="12624792" y="5386015"/>
            <a:ext cx="71861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i="1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$4,500</a:t>
            </a:r>
            <a:endParaRPr lang="en-US" sz="2250" dirty="0"/>
          </a:p>
        </p:txBody>
      </p:sp>
      <p:sp>
        <p:nvSpPr>
          <p:cNvPr id="69" name="Text 67"/>
          <p:cNvSpPr/>
          <p:nvPr/>
        </p:nvSpPr>
        <p:spPr>
          <a:xfrm>
            <a:off x="13362459" y="5462215"/>
            <a:ext cx="661169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/ month</a:t>
            </a:r>
            <a:endParaRPr lang="en-US" sz="1275" dirty="0"/>
          </a:p>
        </p:txBody>
      </p:sp>
      <p:sp>
        <p:nvSpPr>
          <p:cNvPr id="70" name="Text 68"/>
          <p:cNvSpPr/>
          <p:nvPr/>
        </p:nvSpPr>
        <p:spPr>
          <a:xfrm>
            <a:off x="12624792" y="5786065"/>
            <a:ext cx="425349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6-MONTH MINIMUM</a:t>
            </a:r>
            <a:endParaRPr lang="en-US" sz="975" dirty="0"/>
          </a:p>
        </p:txBody>
      </p:sp>
      <p:sp>
        <p:nvSpPr>
          <p:cNvPr id="71" name="Shape 69"/>
          <p:cNvSpPr/>
          <p:nvPr/>
        </p:nvSpPr>
        <p:spPr>
          <a:xfrm>
            <a:off x="12624792" y="6224215"/>
            <a:ext cx="4129608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72" name="Text 70"/>
          <p:cNvSpPr/>
          <p:nvPr/>
        </p:nvSpPr>
        <p:spPr>
          <a:xfrm>
            <a:off x="12624792" y="6462340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73" name="Text 71"/>
          <p:cNvSpPr/>
          <p:nvPr/>
        </p:nvSpPr>
        <p:spPr>
          <a:xfrm>
            <a:off x="12775853" y="6462340"/>
            <a:ext cx="1629817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Everything in Growth</a:t>
            </a:r>
            <a:endParaRPr lang="en-US" sz="1275" dirty="0"/>
          </a:p>
        </p:txBody>
      </p:sp>
      <p:sp>
        <p:nvSpPr>
          <p:cNvPr id="74" name="Text 72"/>
          <p:cNvSpPr/>
          <p:nvPr/>
        </p:nvSpPr>
        <p:spPr>
          <a:xfrm>
            <a:off x="12624792" y="6808515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75" name="Text 73"/>
          <p:cNvSpPr/>
          <p:nvPr/>
        </p:nvSpPr>
        <p:spPr>
          <a:xfrm>
            <a:off x="12775853" y="6808515"/>
            <a:ext cx="18320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Multi-channel outreach</a:t>
            </a:r>
            <a:endParaRPr lang="en-US" sz="1275" dirty="0"/>
          </a:p>
        </p:txBody>
      </p:sp>
      <p:sp>
        <p:nvSpPr>
          <p:cNvPr id="76" name="Text 74"/>
          <p:cNvSpPr/>
          <p:nvPr/>
        </p:nvSpPr>
        <p:spPr>
          <a:xfrm>
            <a:off x="12624792" y="7154689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77" name="Text 75"/>
          <p:cNvSpPr/>
          <p:nvPr/>
        </p:nvSpPr>
        <p:spPr>
          <a:xfrm>
            <a:off x="12775853" y="7154689"/>
            <a:ext cx="207607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Email · LinkedIn · WhatsApp</a:t>
            </a:r>
            <a:endParaRPr lang="en-US" sz="1275" dirty="0"/>
          </a:p>
        </p:txBody>
      </p:sp>
      <p:sp>
        <p:nvSpPr>
          <p:cNvPr id="78" name="Text 76"/>
          <p:cNvSpPr/>
          <p:nvPr/>
        </p:nvSpPr>
        <p:spPr>
          <a:xfrm>
            <a:off x="12624792" y="7500863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79" name="Text 77"/>
          <p:cNvSpPr/>
          <p:nvPr/>
        </p:nvSpPr>
        <p:spPr>
          <a:xfrm>
            <a:off x="12775853" y="7500863"/>
            <a:ext cx="2039764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22+ automation workflows</a:t>
            </a:r>
            <a:endParaRPr lang="en-US" sz="1275" dirty="0"/>
          </a:p>
        </p:txBody>
      </p:sp>
      <p:sp>
        <p:nvSpPr>
          <p:cNvPr id="80" name="Text 78"/>
          <p:cNvSpPr/>
          <p:nvPr/>
        </p:nvSpPr>
        <p:spPr>
          <a:xfrm>
            <a:off x="12624792" y="7847037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81" name="Text 79"/>
          <p:cNvSpPr/>
          <p:nvPr/>
        </p:nvSpPr>
        <p:spPr>
          <a:xfrm>
            <a:off x="12775853" y="7847037"/>
            <a:ext cx="1029444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Document AI</a:t>
            </a:r>
            <a:endParaRPr lang="en-US" sz="1275" dirty="0"/>
          </a:p>
        </p:txBody>
      </p:sp>
      <p:sp>
        <p:nvSpPr>
          <p:cNvPr id="82" name="Text 80"/>
          <p:cNvSpPr/>
          <p:nvPr/>
        </p:nvSpPr>
        <p:spPr>
          <a:xfrm>
            <a:off x="12624792" y="8193212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83" name="Text 81"/>
          <p:cNvSpPr/>
          <p:nvPr/>
        </p:nvSpPr>
        <p:spPr>
          <a:xfrm>
            <a:off x="12775853" y="8193212"/>
            <a:ext cx="1397347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Custom AI agents</a:t>
            </a:r>
            <a:endParaRPr lang="en-US" sz="1275" dirty="0"/>
          </a:p>
        </p:txBody>
      </p:sp>
      <p:sp>
        <p:nvSpPr>
          <p:cNvPr id="84" name="Text 82"/>
          <p:cNvSpPr/>
          <p:nvPr/>
        </p:nvSpPr>
        <p:spPr>
          <a:xfrm>
            <a:off x="12624792" y="8539386"/>
            <a:ext cx="114300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·</a:t>
            </a:r>
            <a:endParaRPr lang="en-US" sz="1275" dirty="0"/>
          </a:p>
        </p:txBody>
      </p:sp>
      <p:sp>
        <p:nvSpPr>
          <p:cNvPr id="85" name="Text 83"/>
          <p:cNvSpPr/>
          <p:nvPr/>
        </p:nvSpPr>
        <p:spPr>
          <a:xfrm>
            <a:off x="12775853" y="8539386"/>
            <a:ext cx="1508075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8h / month support</a:t>
            </a:r>
            <a:endParaRPr lang="en-US" sz="1275" dirty="0"/>
          </a:p>
        </p:txBody>
      </p:sp>
      <p:sp>
        <p:nvSpPr>
          <p:cNvPr id="86" name="Shape 84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87" name="Text 85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88" name="Text 86"/>
          <p:cNvSpPr/>
          <p:nvPr/>
        </p:nvSpPr>
        <p:spPr>
          <a:xfrm>
            <a:off x="15391581" y="9563100"/>
            <a:ext cx="182961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PACKAGE COMPARISON</a:t>
            </a:r>
            <a:endParaRPr lang="en-US" sz="9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2298353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WHAT GROWTH INCLUDES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4554274" y="923925"/>
            <a:ext cx="60580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08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5350579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5655379" y="923925"/>
            <a:ext cx="1565821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OPERATIONS LAYER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Growth is a full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enrollment &amp; operations layer 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— not a website.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2963391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3258666"/>
            <a:ext cx="2362200" cy="8766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FAMILY-FACING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3733800" y="3201516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3733800" y="3463454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Premium website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3733800" y="3846314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30+ pages, refined visual brand.</a:t>
            </a:r>
            <a:endParaRPr lang="en-US" sz="1275" dirty="0"/>
          </a:p>
        </p:txBody>
      </p:sp>
      <p:sp>
        <p:nvSpPr>
          <p:cNvPr id="13" name="Text 11"/>
          <p:cNvSpPr/>
          <p:nvPr/>
        </p:nvSpPr>
        <p:spPr>
          <a:xfrm>
            <a:off x="7153275" y="3201516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7153275" y="3463454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Trial booking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7153275" y="3846314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Real-time inventory &amp; reminders.</a:t>
            </a:r>
            <a:endParaRPr lang="en-US" sz="1275" dirty="0"/>
          </a:p>
        </p:txBody>
      </p:sp>
      <p:sp>
        <p:nvSpPr>
          <p:cNvPr id="16" name="Text 14"/>
          <p:cNvSpPr/>
          <p:nvPr/>
        </p:nvSpPr>
        <p:spPr>
          <a:xfrm>
            <a:off x="10572750" y="3201516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975" dirty="0"/>
          </a:p>
        </p:txBody>
      </p:sp>
      <p:sp>
        <p:nvSpPr>
          <p:cNvPr id="17" name="Text 15"/>
          <p:cNvSpPr/>
          <p:nvPr/>
        </p:nvSpPr>
        <p:spPr>
          <a:xfrm>
            <a:off x="10572750" y="3463454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AI front desk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10572750" y="3846314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English &amp; Chinese, 24/7.</a:t>
            </a:r>
            <a:endParaRPr lang="en-US" sz="1275" dirty="0"/>
          </a:p>
        </p:txBody>
      </p:sp>
      <p:sp>
        <p:nvSpPr>
          <p:cNvPr id="19" name="Text 17"/>
          <p:cNvSpPr/>
          <p:nvPr/>
        </p:nvSpPr>
        <p:spPr>
          <a:xfrm>
            <a:off x="13992225" y="3201516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13992225" y="3463454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Parent dashboard</a:t>
            </a:r>
            <a:endParaRPr lang="en-US" sz="2100" dirty="0"/>
          </a:p>
        </p:txBody>
      </p:sp>
      <p:sp>
        <p:nvSpPr>
          <p:cNvPr id="21" name="Text 19"/>
          <p:cNvSpPr/>
          <p:nvPr/>
        </p:nvSpPr>
        <p:spPr>
          <a:xfrm>
            <a:off x="13992225" y="3846314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Schedule, payments, messages.</a:t>
            </a:r>
            <a:endParaRPr lang="en-US" sz="1275" dirty="0"/>
          </a:p>
        </p:txBody>
      </p:sp>
      <p:sp>
        <p:nvSpPr>
          <p:cNvPr id="22" name="Shape 20"/>
          <p:cNvSpPr/>
          <p:nvPr/>
        </p:nvSpPr>
        <p:spPr>
          <a:xfrm>
            <a:off x="1143000" y="4325838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23" name="Text 21"/>
          <p:cNvSpPr/>
          <p:nvPr/>
        </p:nvSpPr>
        <p:spPr>
          <a:xfrm>
            <a:off x="1143000" y="4621113"/>
            <a:ext cx="2362200" cy="8766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OPERATIONS</a:t>
            </a:r>
            <a:endParaRPr lang="en-US" sz="975" dirty="0"/>
          </a:p>
        </p:txBody>
      </p:sp>
      <p:sp>
        <p:nvSpPr>
          <p:cNvPr id="24" name="Text 22"/>
          <p:cNvSpPr/>
          <p:nvPr/>
        </p:nvSpPr>
        <p:spPr>
          <a:xfrm>
            <a:off x="3733800" y="4563963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975" dirty="0"/>
          </a:p>
        </p:txBody>
      </p:sp>
      <p:sp>
        <p:nvSpPr>
          <p:cNvPr id="25" name="Text 23"/>
          <p:cNvSpPr/>
          <p:nvPr/>
        </p:nvSpPr>
        <p:spPr>
          <a:xfrm>
            <a:off x="3733800" y="4825901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Lead CRM &amp; scoring</a:t>
            </a:r>
            <a:endParaRPr lang="en-US" sz="2100" dirty="0"/>
          </a:p>
        </p:txBody>
      </p:sp>
      <p:sp>
        <p:nvSpPr>
          <p:cNvPr id="26" name="Text 24"/>
          <p:cNvSpPr/>
          <p:nvPr/>
        </p:nvSpPr>
        <p:spPr>
          <a:xfrm>
            <a:off x="3733800" y="5208761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Pipeline with priority signals.</a:t>
            </a:r>
            <a:endParaRPr lang="en-US" sz="1275" dirty="0"/>
          </a:p>
        </p:txBody>
      </p:sp>
      <p:sp>
        <p:nvSpPr>
          <p:cNvPr id="27" name="Text 25"/>
          <p:cNvSpPr/>
          <p:nvPr/>
        </p:nvSpPr>
        <p:spPr>
          <a:xfrm>
            <a:off x="7153275" y="4563963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975" dirty="0"/>
          </a:p>
        </p:txBody>
      </p:sp>
      <p:sp>
        <p:nvSpPr>
          <p:cNvPr id="28" name="Text 26"/>
          <p:cNvSpPr/>
          <p:nvPr/>
        </p:nvSpPr>
        <p:spPr>
          <a:xfrm>
            <a:off x="7153275" y="4825901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Automated follow-up</a:t>
            </a:r>
            <a:endParaRPr lang="en-US" sz="2100" dirty="0"/>
          </a:p>
        </p:txBody>
      </p:sp>
      <p:sp>
        <p:nvSpPr>
          <p:cNvPr id="29" name="Text 27"/>
          <p:cNvSpPr/>
          <p:nvPr/>
        </p:nvSpPr>
        <p:spPr>
          <a:xfrm>
            <a:off x="7153275" y="5208761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Sequenced after each trial.</a:t>
            </a:r>
            <a:endParaRPr lang="en-US" sz="1275" dirty="0"/>
          </a:p>
        </p:txBody>
      </p:sp>
      <p:sp>
        <p:nvSpPr>
          <p:cNvPr id="30" name="Text 28"/>
          <p:cNvSpPr/>
          <p:nvPr/>
        </p:nvSpPr>
        <p:spPr>
          <a:xfrm>
            <a:off x="10572750" y="4563963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</a:t>
            </a:r>
            <a:endParaRPr lang="en-US" sz="975" dirty="0"/>
          </a:p>
        </p:txBody>
      </p:sp>
      <p:sp>
        <p:nvSpPr>
          <p:cNvPr id="31" name="Text 29"/>
          <p:cNvSpPr/>
          <p:nvPr/>
        </p:nvSpPr>
        <p:spPr>
          <a:xfrm>
            <a:off x="10572750" y="4825901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Digital registration</a:t>
            </a:r>
            <a:endParaRPr lang="en-US" sz="2100" dirty="0"/>
          </a:p>
        </p:txBody>
      </p:sp>
      <p:sp>
        <p:nvSpPr>
          <p:cNvPr id="32" name="Text 30"/>
          <p:cNvSpPr/>
          <p:nvPr/>
        </p:nvSpPr>
        <p:spPr>
          <a:xfrm>
            <a:off x="10572750" y="5208761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Contracts signed online.</a:t>
            </a:r>
            <a:endParaRPr lang="en-US" sz="1275" dirty="0"/>
          </a:p>
        </p:txBody>
      </p:sp>
      <p:sp>
        <p:nvSpPr>
          <p:cNvPr id="33" name="Text 31"/>
          <p:cNvSpPr/>
          <p:nvPr/>
        </p:nvSpPr>
        <p:spPr>
          <a:xfrm>
            <a:off x="13992225" y="4563963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</a:t>
            </a:r>
            <a:endParaRPr lang="en-US" sz="975" dirty="0"/>
          </a:p>
        </p:txBody>
      </p:sp>
      <p:sp>
        <p:nvSpPr>
          <p:cNvPr id="34" name="Text 32"/>
          <p:cNvSpPr/>
          <p:nvPr/>
        </p:nvSpPr>
        <p:spPr>
          <a:xfrm>
            <a:off x="13992225" y="4825901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Payment workflow</a:t>
            </a:r>
            <a:endParaRPr lang="en-US" sz="2100" dirty="0"/>
          </a:p>
        </p:txBody>
      </p:sp>
      <p:sp>
        <p:nvSpPr>
          <p:cNvPr id="35" name="Text 33"/>
          <p:cNvSpPr/>
          <p:nvPr/>
        </p:nvSpPr>
        <p:spPr>
          <a:xfrm>
            <a:off x="13992225" y="5208761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Stripe-based, retry logic.</a:t>
            </a:r>
            <a:endParaRPr lang="en-US" sz="1275" dirty="0"/>
          </a:p>
        </p:txBody>
      </p:sp>
      <p:sp>
        <p:nvSpPr>
          <p:cNvPr id="36" name="Shape 34"/>
          <p:cNvSpPr/>
          <p:nvPr/>
        </p:nvSpPr>
        <p:spPr>
          <a:xfrm>
            <a:off x="1143000" y="7050732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7" name="Shape 35"/>
          <p:cNvSpPr/>
          <p:nvPr/>
        </p:nvSpPr>
        <p:spPr>
          <a:xfrm>
            <a:off x="1143000" y="568828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8" name="Text 36"/>
          <p:cNvSpPr/>
          <p:nvPr/>
        </p:nvSpPr>
        <p:spPr>
          <a:xfrm>
            <a:off x="1143000" y="5983560"/>
            <a:ext cx="2362200" cy="8766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INSIGHT &amp; STAFF</a:t>
            </a:r>
            <a:endParaRPr lang="en-US" sz="975" dirty="0"/>
          </a:p>
        </p:txBody>
      </p:sp>
      <p:sp>
        <p:nvSpPr>
          <p:cNvPr id="39" name="Text 37"/>
          <p:cNvSpPr/>
          <p:nvPr/>
        </p:nvSpPr>
        <p:spPr>
          <a:xfrm>
            <a:off x="3733800" y="5926410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</a:t>
            </a:r>
            <a:endParaRPr lang="en-US" sz="975" dirty="0"/>
          </a:p>
        </p:txBody>
      </p:sp>
      <p:sp>
        <p:nvSpPr>
          <p:cNvPr id="40" name="Text 38"/>
          <p:cNvSpPr/>
          <p:nvPr/>
        </p:nvSpPr>
        <p:spPr>
          <a:xfrm>
            <a:off x="3733800" y="6188348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Teacher portal</a:t>
            </a:r>
            <a:endParaRPr lang="en-US" sz="2100" dirty="0"/>
          </a:p>
        </p:txBody>
      </p:sp>
      <p:sp>
        <p:nvSpPr>
          <p:cNvPr id="41" name="Text 39"/>
          <p:cNvSpPr/>
          <p:nvPr/>
        </p:nvSpPr>
        <p:spPr>
          <a:xfrm>
            <a:off x="3733800" y="6571208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Schedule, notes, attendance.</a:t>
            </a:r>
            <a:endParaRPr lang="en-US" sz="1275" dirty="0"/>
          </a:p>
        </p:txBody>
      </p:sp>
      <p:sp>
        <p:nvSpPr>
          <p:cNvPr id="42" name="Text 40"/>
          <p:cNvSpPr/>
          <p:nvPr/>
        </p:nvSpPr>
        <p:spPr>
          <a:xfrm>
            <a:off x="7153275" y="5926410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</a:t>
            </a:r>
            <a:endParaRPr lang="en-US" sz="975" dirty="0"/>
          </a:p>
        </p:txBody>
      </p:sp>
      <p:sp>
        <p:nvSpPr>
          <p:cNvPr id="43" name="Text 41"/>
          <p:cNvSpPr/>
          <p:nvPr/>
        </p:nvSpPr>
        <p:spPr>
          <a:xfrm>
            <a:off x="7153275" y="6188348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Admin dashboard</a:t>
            </a:r>
            <a:endParaRPr lang="en-US" sz="2100" dirty="0"/>
          </a:p>
        </p:txBody>
      </p:sp>
      <p:sp>
        <p:nvSpPr>
          <p:cNvPr id="44" name="Text 42"/>
          <p:cNvSpPr/>
          <p:nvPr/>
        </p:nvSpPr>
        <p:spPr>
          <a:xfrm>
            <a:off x="7153275" y="6571208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Pipeline + revenue + alerts.</a:t>
            </a:r>
            <a:endParaRPr lang="en-US" sz="1275" dirty="0"/>
          </a:p>
        </p:txBody>
      </p:sp>
      <p:sp>
        <p:nvSpPr>
          <p:cNvPr id="45" name="Text 43"/>
          <p:cNvSpPr/>
          <p:nvPr/>
        </p:nvSpPr>
        <p:spPr>
          <a:xfrm>
            <a:off x="10572750" y="5926410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</a:t>
            </a:r>
            <a:endParaRPr lang="en-US" sz="975" dirty="0"/>
          </a:p>
        </p:txBody>
      </p:sp>
      <p:sp>
        <p:nvSpPr>
          <p:cNvPr id="46" name="Text 44"/>
          <p:cNvSpPr/>
          <p:nvPr/>
        </p:nvSpPr>
        <p:spPr>
          <a:xfrm>
            <a:off x="10572750" y="6188348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SEO &amp; content</a:t>
            </a:r>
            <a:endParaRPr lang="en-US" sz="2100" dirty="0"/>
          </a:p>
        </p:txBody>
      </p:sp>
      <p:sp>
        <p:nvSpPr>
          <p:cNvPr id="47" name="Text 45"/>
          <p:cNvSpPr/>
          <p:nvPr/>
        </p:nvSpPr>
        <p:spPr>
          <a:xfrm>
            <a:off x="10572750" y="6571208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8 blogs/month, technical SEO.</a:t>
            </a:r>
            <a:endParaRPr lang="en-US" sz="1275" dirty="0"/>
          </a:p>
        </p:txBody>
      </p:sp>
      <p:sp>
        <p:nvSpPr>
          <p:cNvPr id="48" name="Text 46"/>
          <p:cNvSpPr/>
          <p:nvPr/>
        </p:nvSpPr>
        <p:spPr>
          <a:xfrm>
            <a:off x="13992225" y="5926410"/>
            <a:ext cx="324735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</a:t>
            </a:r>
            <a:endParaRPr lang="en-US" sz="975" dirty="0"/>
          </a:p>
        </p:txBody>
      </p:sp>
      <p:sp>
        <p:nvSpPr>
          <p:cNvPr id="49" name="Text 47"/>
          <p:cNvSpPr/>
          <p:nvPr/>
        </p:nvSpPr>
        <p:spPr>
          <a:xfrm>
            <a:off x="13992225" y="6188348"/>
            <a:ext cx="3247358" cy="344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Analytics</a:t>
            </a:r>
            <a:endParaRPr lang="en-US" sz="2100" dirty="0"/>
          </a:p>
        </p:txBody>
      </p:sp>
      <p:sp>
        <p:nvSpPr>
          <p:cNvPr id="50" name="Text 48"/>
          <p:cNvSpPr/>
          <p:nvPr/>
        </p:nvSpPr>
        <p:spPr>
          <a:xfrm>
            <a:off x="13992225" y="6571208"/>
            <a:ext cx="3247358" cy="28902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75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Traffic → leads → revenue.</a:t>
            </a:r>
            <a:endParaRPr lang="en-US" sz="1275" dirty="0"/>
          </a:p>
        </p:txBody>
      </p:sp>
      <p:sp>
        <p:nvSpPr>
          <p:cNvPr id="51" name="Shape 49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53" name="Text 51"/>
          <p:cNvSpPr/>
          <p:nvPr/>
        </p:nvSpPr>
        <p:spPr>
          <a:xfrm>
            <a:off x="14390043" y="9563100"/>
            <a:ext cx="283760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GROWTH · MODULAR ARCHITECTURE</a:t>
            </a:r>
            <a:endParaRPr lang="en-US" sz="9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1304925"/>
            <a:ext cx="16002000" cy="9525"/>
          </a:xfrm>
          <a:prstGeom prst="rect">
            <a:avLst/>
          </a:prstGeom>
          <a:solidFill>
            <a:srgbClr val="D8D0BF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914400"/>
            <a:ext cx="342272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CUSTOMER JOURNEY · AFTER GROWTH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3725079" y="923925"/>
            <a:ext cx="60952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09 / 18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14525104" y="990600"/>
            <a:ext cx="38100" cy="38100"/>
          </a:xfrm>
          <a:prstGeom prst="ellipse">
            <a:avLst/>
          </a:prstGeom>
          <a:solidFill>
            <a:srgbClr val="B5AEA2"/>
          </a:solidFill>
          <a:ln/>
        </p:spPr>
      </p:sp>
      <p:sp>
        <p:nvSpPr>
          <p:cNvPr id="6" name="Text 4"/>
          <p:cNvSpPr/>
          <p:nvPr/>
        </p:nvSpPr>
        <p:spPr>
          <a:xfrm>
            <a:off x="14829904" y="923925"/>
            <a:ext cx="239129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WHAT A PARENT EXPERIENCES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1143000" y="1847850"/>
            <a:ext cx="14716125" cy="696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What a parent </a:t>
            </a:r>
            <a:pPr algn="l" indent="0" marL="0">
              <a:lnSpc>
                <a:spcPct val="108000"/>
              </a:lnSpc>
              <a:buNone/>
            </a:pPr>
            <a:r>
              <a:rPr lang="en-US" sz="4800" i="1" spc="-24" kern="0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experiences</a:t>
            </a:r>
            <a:pPr algn="l" indent="0" marL="0">
              <a:lnSpc>
                <a:spcPct val="108000"/>
              </a:lnSpc>
              <a:buNone/>
            </a:pPr>
            <a:r>
              <a:rPr lang="en-US" sz="4800" spc="-24" kern="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428750" y="4696867"/>
            <a:ext cx="15430500" cy="9525"/>
          </a:xfrm>
          <a:prstGeom prst="rect">
            <a:avLst/>
          </a:prstGeom>
          <a:solidFill>
            <a:srgbClr val="B08A3E">
              <a:alpha val="4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1143000" y="4639717"/>
            <a:ext cx="123825" cy="123825"/>
          </a:xfrm>
          <a:prstGeom prst="ellipse">
            <a:avLst/>
          </a:prstGeom>
          <a:solidFill>
            <a:srgbClr val="F6F1E7"/>
          </a:solidFill>
          <a:ln w="14288">
            <a:solidFill>
              <a:srgbClr val="B08A3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43000" y="5096917"/>
            <a:ext cx="1718667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1143000" y="5339804"/>
            <a:ext cx="1718667" cy="2895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Lands on website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1143000" y="5667449"/>
            <a:ext cx="1718667" cy="2314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Refined, fast, mobile-first.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937867" y="4639717"/>
            <a:ext cx="123825" cy="123825"/>
          </a:xfrm>
          <a:prstGeom prst="ellipse">
            <a:avLst/>
          </a:prstGeom>
          <a:solidFill>
            <a:srgbClr val="F6F1E7"/>
          </a:solidFill>
          <a:ln w="14288">
            <a:solidFill>
              <a:srgbClr val="B08A3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937867" y="5096917"/>
            <a:ext cx="1718742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975" dirty="0"/>
          </a:p>
        </p:txBody>
      </p:sp>
      <p:sp>
        <p:nvSpPr>
          <p:cNvPr id="15" name="Text 13"/>
          <p:cNvSpPr/>
          <p:nvPr/>
        </p:nvSpPr>
        <p:spPr>
          <a:xfrm>
            <a:off x="2937867" y="5339804"/>
            <a:ext cx="171874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AI front desk answers</a:t>
            </a:r>
            <a:endParaRPr lang="en-US" sz="1650" dirty="0"/>
          </a:p>
        </p:txBody>
      </p:sp>
      <p:sp>
        <p:nvSpPr>
          <p:cNvPr id="16" name="Text 14"/>
          <p:cNvSpPr/>
          <p:nvPr/>
        </p:nvSpPr>
        <p:spPr>
          <a:xfrm>
            <a:off x="2937867" y="5918895"/>
            <a:ext cx="1718742" cy="424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English or Chinese, instantly.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732809" y="4639717"/>
            <a:ext cx="123825" cy="123825"/>
          </a:xfrm>
          <a:prstGeom prst="ellipse">
            <a:avLst/>
          </a:prstGeom>
          <a:solidFill>
            <a:srgbClr val="F6F1E7"/>
          </a:solidFill>
          <a:ln w="14288">
            <a:solidFill>
              <a:srgbClr val="B08A3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32809" y="5096917"/>
            <a:ext cx="1718742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975" dirty="0"/>
          </a:p>
        </p:txBody>
      </p:sp>
      <p:sp>
        <p:nvSpPr>
          <p:cNvPr id="19" name="Text 17"/>
          <p:cNvSpPr/>
          <p:nvPr/>
        </p:nvSpPr>
        <p:spPr>
          <a:xfrm>
            <a:off x="4732809" y="5339804"/>
            <a:ext cx="1718742" cy="2895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Books a trial</a:t>
            </a:r>
            <a:endParaRPr lang="en-US" sz="1650" dirty="0"/>
          </a:p>
        </p:txBody>
      </p:sp>
      <p:sp>
        <p:nvSpPr>
          <p:cNvPr id="20" name="Text 18"/>
          <p:cNvSpPr/>
          <p:nvPr/>
        </p:nvSpPr>
        <p:spPr>
          <a:xfrm>
            <a:off x="4732809" y="5667449"/>
            <a:ext cx="1718742" cy="2314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Selects teacher &amp; time.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527750" y="4639717"/>
            <a:ext cx="123825" cy="123825"/>
          </a:xfrm>
          <a:prstGeom prst="ellipse">
            <a:avLst/>
          </a:prstGeom>
          <a:solidFill>
            <a:srgbClr val="F6F1E7"/>
          </a:solidFill>
          <a:ln w="14288">
            <a:solidFill>
              <a:srgbClr val="B08A3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27750" y="5096917"/>
            <a:ext cx="1718742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23" name="Text 21"/>
          <p:cNvSpPr/>
          <p:nvPr/>
        </p:nvSpPr>
        <p:spPr>
          <a:xfrm>
            <a:off x="6527750" y="5339804"/>
            <a:ext cx="171874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Receives confirmation</a:t>
            </a:r>
            <a:endParaRPr lang="en-US" sz="1650" dirty="0"/>
          </a:p>
        </p:txBody>
      </p:sp>
      <p:sp>
        <p:nvSpPr>
          <p:cNvPr id="24" name="Text 22"/>
          <p:cNvSpPr/>
          <p:nvPr/>
        </p:nvSpPr>
        <p:spPr>
          <a:xfrm>
            <a:off x="6527750" y="5918895"/>
            <a:ext cx="1718742" cy="2314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Reminders by SMS &amp; email.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8322692" y="4639717"/>
            <a:ext cx="123825" cy="123825"/>
          </a:xfrm>
          <a:prstGeom prst="ellipse">
            <a:avLst/>
          </a:prstGeom>
          <a:solidFill>
            <a:srgbClr val="B08A3E"/>
          </a:solidFill>
          <a:ln w="14288">
            <a:solidFill>
              <a:srgbClr val="B08A3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322692" y="5096917"/>
            <a:ext cx="1718742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975" dirty="0"/>
          </a:p>
        </p:txBody>
      </p:sp>
      <p:sp>
        <p:nvSpPr>
          <p:cNvPr id="27" name="Text 25"/>
          <p:cNvSpPr/>
          <p:nvPr/>
        </p:nvSpPr>
        <p:spPr>
          <a:xfrm>
            <a:off x="8322692" y="5339804"/>
            <a:ext cx="171874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Admin sees lead score</a:t>
            </a:r>
            <a:endParaRPr lang="en-US" sz="1650" dirty="0"/>
          </a:p>
        </p:txBody>
      </p:sp>
      <p:sp>
        <p:nvSpPr>
          <p:cNvPr id="28" name="Text 26"/>
          <p:cNvSpPr/>
          <p:nvPr/>
        </p:nvSpPr>
        <p:spPr>
          <a:xfrm>
            <a:off x="8322692" y="5918895"/>
            <a:ext cx="1718742" cy="424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With student details &amp; intent.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10117634" y="4639717"/>
            <a:ext cx="123825" cy="123825"/>
          </a:xfrm>
          <a:prstGeom prst="ellipse">
            <a:avLst/>
          </a:prstGeom>
          <a:solidFill>
            <a:srgbClr val="F6F1E7"/>
          </a:solidFill>
          <a:ln w="14288">
            <a:solidFill>
              <a:srgbClr val="B08A3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0117634" y="5096917"/>
            <a:ext cx="1718742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975" dirty="0"/>
          </a:p>
        </p:txBody>
      </p:sp>
      <p:sp>
        <p:nvSpPr>
          <p:cNvPr id="31" name="Text 29"/>
          <p:cNvSpPr/>
          <p:nvPr/>
        </p:nvSpPr>
        <p:spPr>
          <a:xfrm>
            <a:off x="10117634" y="5339804"/>
            <a:ext cx="1718742" cy="2895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Auto follow-up</a:t>
            </a:r>
            <a:endParaRPr lang="en-US" sz="1650" dirty="0"/>
          </a:p>
        </p:txBody>
      </p:sp>
      <p:sp>
        <p:nvSpPr>
          <p:cNvPr id="32" name="Text 30"/>
          <p:cNvSpPr/>
          <p:nvPr/>
        </p:nvSpPr>
        <p:spPr>
          <a:xfrm>
            <a:off x="10117634" y="5667449"/>
            <a:ext cx="1718742" cy="424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Sent after the trial completes.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11912575" y="4639717"/>
            <a:ext cx="123825" cy="123825"/>
          </a:xfrm>
          <a:prstGeom prst="ellipse">
            <a:avLst/>
          </a:prstGeom>
          <a:solidFill>
            <a:srgbClr val="F6F1E7"/>
          </a:solidFill>
          <a:ln w="14288">
            <a:solidFill>
              <a:srgbClr val="B08A3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1912575" y="5096917"/>
            <a:ext cx="1718742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</a:t>
            </a:r>
            <a:endParaRPr lang="en-US" sz="975" dirty="0"/>
          </a:p>
        </p:txBody>
      </p:sp>
      <p:sp>
        <p:nvSpPr>
          <p:cNvPr id="35" name="Text 33"/>
          <p:cNvSpPr/>
          <p:nvPr/>
        </p:nvSpPr>
        <p:spPr>
          <a:xfrm>
            <a:off x="11912575" y="5339804"/>
            <a:ext cx="1718742" cy="2895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Signs digitally</a:t>
            </a:r>
            <a:endParaRPr lang="en-US" sz="1650" dirty="0"/>
          </a:p>
        </p:txBody>
      </p:sp>
      <p:sp>
        <p:nvSpPr>
          <p:cNvPr id="36" name="Text 34"/>
          <p:cNvSpPr/>
          <p:nvPr/>
        </p:nvSpPr>
        <p:spPr>
          <a:xfrm>
            <a:off x="11912575" y="5667449"/>
            <a:ext cx="1718742" cy="2314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No paper, no on-site visit.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13707517" y="4639717"/>
            <a:ext cx="123825" cy="123825"/>
          </a:xfrm>
          <a:prstGeom prst="ellipse">
            <a:avLst/>
          </a:prstGeom>
          <a:solidFill>
            <a:srgbClr val="F6F1E7"/>
          </a:solidFill>
          <a:ln w="14288">
            <a:solidFill>
              <a:srgbClr val="B08A3E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3707517" y="5096917"/>
            <a:ext cx="1718742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</a:t>
            </a:r>
            <a:endParaRPr lang="en-US" sz="975" dirty="0"/>
          </a:p>
        </p:txBody>
      </p:sp>
      <p:sp>
        <p:nvSpPr>
          <p:cNvPr id="39" name="Text 37"/>
          <p:cNvSpPr/>
          <p:nvPr/>
        </p:nvSpPr>
        <p:spPr>
          <a:xfrm>
            <a:off x="13707517" y="5339804"/>
            <a:ext cx="1718742" cy="2895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Payment setup</a:t>
            </a:r>
            <a:endParaRPr lang="en-US" sz="1650" dirty="0"/>
          </a:p>
        </p:txBody>
      </p:sp>
      <p:sp>
        <p:nvSpPr>
          <p:cNvPr id="40" name="Text 38"/>
          <p:cNvSpPr/>
          <p:nvPr/>
        </p:nvSpPr>
        <p:spPr>
          <a:xfrm>
            <a:off x="13707517" y="5667449"/>
            <a:ext cx="1718742" cy="424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Stripe-based, automated billing.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15502458" y="4639717"/>
            <a:ext cx="123825" cy="123825"/>
          </a:xfrm>
          <a:prstGeom prst="ellipse">
            <a:avLst/>
          </a:prstGeom>
          <a:solidFill>
            <a:srgbClr val="B08A3E"/>
          </a:solidFill>
          <a:ln w="14288">
            <a:solidFill>
              <a:srgbClr val="B08A3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5502458" y="5096917"/>
            <a:ext cx="1718667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49" kern="0" dirty="0">
                <a:solidFill>
                  <a:srgbClr val="8E6E2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</a:t>
            </a:r>
            <a:endParaRPr lang="en-US" sz="975" dirty="0"/>
          </a:p>
        </p:txBody>
      </p:sp>
      <p:sp>
        <p:nvSpPr>
          <p:cNvPr id="43" name="Text 41"/>
          <p:cNvSpPr/>
          <p:nvPr/>
        </p:nvSpPr>
        <p:spPr>
          <a:xfrm>
            <a:off x="15502458" y="5339804"/>
            <a:ext cx="1718667" cy="2895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dirty="0">
                <a:solidFill>
                  <a:srgbClr val="1B1A17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Parent dashboard</a:t>
            </a:r>
            <a:endParaRPr lang="en-US" sz="1650" dirty="0"/>
          </a:p>
        </p:txBody>
      </p:sp>
      <p:sp>
        <p:nvSpPr>
          <p:cNvPr id="44" name="Text 42"/>
          <p:cNvSpPr/>
          <p:nvPr/>
        </p:nvSpPr>
        <p:spPr>
          <a:xfrm>
            <a:off x="15502458" y="5667449"/>
            <a:ext cx="1718667" cy="424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4A4641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Schedule, payment, messages.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1143000" y="7219950"/>
            <a:ext cx="16002000" cy="933450"/>
          </a:xfrm>
          <a:prstGeom prst="rect">
            <a:avLst/>
          </a:prstGeom>
          <a:solidFill>
            <a:srgbClr val="FFFDF8"/>
          </a:solidFill>
          <a:ln w="9525">
            <a:solidFill>
              <a:srgbClr val="D8D0B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1457325" y="7600950"/>
            <a:ext cx="104142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E6E2A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END-TO-END</a:t>
            </a:r>
            <a:endParaRPr lang="en-US" sz="975" dirty="0"/>
          </a:p>
        </p:txBody>
      </p:sp>
      <p:sp>
        <p:nvSpPr>
          <p:cNvPr id="47" name="Text 45"/>
          <p:cNvSpPr/>
          <p:nvPr/>
        </p:nvSpPr>
        <p:spPr>
          <a:xfrm>
            <a:off x="2879750" y="7534275"/>
            <a:ext cx="1436945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5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From first click to active student — </a:t>
            </a:r>
            <a:pPr algn="l" indent="0" marL="0">
              <a:lnSpc>
                <a:spcPct val="155000"/>
              </a:lnSpc>
              <a:buNone/>
            </a:pPr>
            <a:r>
              <a:rPr lang="en-US" sz="1500" i="1" dirty="0">
                <a:solidFill>
                  <a:srgbClr val="8E6E2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one continuous, observable workflow</a:t>
            </a:r>
            <a:pPr algn="l" indent="0" marL="0">
              <a:lnSpc>
                <a:spcPct val="155000"/>
              </a:lnSpc>
              <a:buNone/>
            </a:pPr>
            <a:r>
              <a:rPr lang="en-US" sz="1500" dirty="0">
                <a:solidFill>
                  <a:srgbClr val="2A2825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. No re-keying, no lost handoffs.</a:t>
            </a:r>
            <a:endParaRPr lang="en-US" sz="1500" dirty="0"/>
          </a:p>
        </p:txBody>
      </p:sp>
      <p:sp>
        <p:nvSpPr>
          <p:cNvPr id="48" name="Shape 46"/>
          <p:cNvSpPr/>
          <p:nvPr/>
        </p:nvSpPr>
        <p:spPr>
          <a:xfrm>
            <a:off x="1143000" y="9544050"/>
            <a:ext cx="209550" cy="209550"/>
          </a:xfrm>
          <a:prstGeom prst="rect">
            <a:avLst/>
          </a:prstGeom>
          <a:ln w="14288">
            <a:solidFill>
              <a:srgbClr val="B08A3E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485900" y="9563100"/>
            <a:ext cx="11051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DEPLOYGROW</a:t>
            </a:r>
            <a:endParaRPr lang="en-US" sz="975" dirty="0"/>
          </a:p>
        </p:txBody>
      </p:sp>
      <p:sp>
        <p:nvSpPr>
          <p:cNvPr id="50" name="Text 48"/>
          <p:cNvSpPr/>
          <p:nvPr/>
        </p:nvSpPr>
        <p:spPr>
          <a:xfrm>
            <a:off x="15821323" y="9563100"/>
            <a:ext cx="139987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47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PARENT JOURNEY</a:t>
            </a:r>
            <a:endParaRPr lang="en-US" sz="9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2026-05-01T04:23:25Z</dcterms:created>
  <dcterms:modified xsi:type="dcterms:W3CDTF">2026-05-01T04:23:25Z</dcterms:modified>
</cp:coreProperties>
</file>